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8" r:id="rId3"/>
    <p:sldId id="257" r:id="rId4"/>
    <p:sldId id="274" r:id="rId5"/>
    <p:sldId id="259" r:id="rId6"/>
    <p:sldId id="270" r:id="rId7"/>
    <p:sldId id="271" r:id="rId8"/>
    <p:sldId id="273" r:id="rId9"/>
    <p:sldId id="268" r:id="rId10"/>
    <p:sldId id="272" r:id="rId11"/>
    <p:sldId id="260" r:id="rId12"/>
    <p:sldId id="269" r:id="rId13"/>
    <p:sldId id="261" r:id="rId14"/>
    <p:sldId id="262" r:id="rId15"/>
    <p:sldId id="263" r:id="rId16"/>
    <p:sldId id="275" r:id="rId17"/>
    <p:sldId id="265" r:id="rId18"/>
    <p:sldId id="266" r:id="rId19"/>
  </p:sldIdLst>
  <p:sldSz cx="18288000" cy="10287000"/>
  <p:notesSz cx="6858000" cy="9144000"/>
  <p:embeddedFontLst>
    <p:embeddedFont>
      <p:font typeface="Carlito" panose="020B0604020202020204" charset="0"/>
      <p:regular r:id="rId21"/>
    </p:embeddedFont>
    <p:embeddedFont>
      <p:font typeface="Open Sans" panose="020B0606030504020204" pitchFamily="34" charset="0"/>
      <p:regular r:id="rId22"/>
    </p:embeddedFont>
    <p:embeddedFont>
      <p:font typeface="Radle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8E966FB-1F80-4F1F-8CFB-1265D59E2E70}">
          <p14:sldIdLst>
            <p14:sldId id="256"/>
            <p14:sldId id="258"/>
            <p14:sldId id="257"/>
            <p14:sldId id="274"/>
            <p14:sldId id="259"/>
            <p14:sldId id="270"/>
            <p14:sldId id="271"/>
            <p14:sldId id="273"/>
            <p14:sldId id="268"/>
            <p14:sldId id="272"/>
            <p14:sldId id="260"/>
            <p14:sldId id="269"/>
            <p14:sldId id="261"/>
            <p14:sldId id="262"/>
            <p14:sldId id="263"/>
            <p14:sldId id="275"/>
            <p14:sldId id="26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964E4-C253-43FE-8BB1-FE252A143F0D}" type="datetimeFigureOut">
              <a:rPr lang="en-US" smtClean="0"/>
              <a:t>1/10/2026</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8E99BE-6DD3-4964-9832-5C4A996E7A17}" type="slidenum">
              <a:rPr lang="en-US" smtClean="0"/>
              <a:t>‹N°›</a:t>
            </a:fld>
            <a:endParaRPr lang="en-US"/>
          </a:p>
        </p:txBody>
      </p:sp>
    </p:spTree>
    <p:extLst>
      <p:ext uri="{BB962C8B-B14F-4D97-AF65-F5344CB8AC3E}">
        <p14:creationId xmlns:p14="http://schemas.microsoft.com/office/powerpoint/2010/main" val="219246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08E99BE-6DD3-4964-9832-5C4A996E7A17}" type="slidenum">
              <a:rPr lang="en-US" smtClean="0"/>
              <a:t>5</a:t>
            </a:fld>
            <a:endParaRPr lang="en-US"/>
          </a:p>
        </p:txBody>
      </p:sp>
    </p:spTree>
    <p:extLst>
      <p:ext uri="{BB962C8B-B14F-4D97-AF65-F5344CB8AC3E}">
        <p14:creationId xmlns:p14="http://schemas.microsoft.com/office/powerpoint/2010/main" val="322832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7F24-38D2-EBDC-9267-B3FCAD2B930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3D55C2A-B454-DFAA-3F27-6A7DD9D942C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368AF6-BB19-C381-9ECC-635306090BE5}"/>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608F6183-2432-7D80-3BFA-26064373D333}"/>
              </a:ext>
            </a:extLst>
          </p:cNvPr>
          <p:cNvSpPr>
            <a:spLocks noGrp="1"/>
          </p:cNvSpPr>
          <p:nvPr>
            <p:ph type="sldNum" sz="quarter" idx="5"/>
          </p:nvPr>
        </p:nvSpPr>
        <p:spPr/>
        <p:txBody>
          <a:bodyPr/>
          <a:lstStyle/>
          <a:p>
            <a:fld id="{608E99BE-6DD3-4964-9832-5C4A996E7A17}" type="slidenum">
              <a:rPr lang="en-US" smtClean="0"/>
              <a:t>6</a:t>
            </a:fld>
            <a:endParaRPr lang="en-US"/>
          </a:p>
        </p:txBody>
      </p:sp>
    </p:spTree>
    <p:extLst>
      <p:ext uri="{BB962C8B-B14F-4D97-AF65-F5344CB8AC3E}">
        <p14:creationId xmlns:p14="http://schemas.microsoft.com/office/powerpoint/2010/main" val="9638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35F60-3707-42B1-F4E1-7F10F6EFD82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23899-7E58-0BE7-2A68-2DEEA1D50C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3249548-6517-1516-A019-65F788539492}"/>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FF0912CB-7381-AE81-18CE-927ACDD3C84C}"/>
              </a:ext>
            </a:extLst>
          </p:cNvPr>
          <p:cNvSpPr>
            <a:spLocks noGrp="1"/>
          </p:cNvSpPr>
          <p:nvPr>
            <p:ph type="sldNum" sz="quarter" idx="5"/>
          </p:nvPr>
        </p:nvSpPr>
        <p:spPr/>
        <p:txBody>
          <a:bodyPr/>
          <a:lstStyle/>
          <a:p>
            <a:fld id="{608E99BE-6DD3-4964-9832-5C4A996E7A17}" type="slidenum">
              <a:rPr lang="en-US" smtClean="0"/>
              <a:t>7</a:t>
            </a:fld>
            <a:endParaRPr lang="en-US"/>
          </a:p>
        </p:txBody>
      </p:sp>
    </p:spTree>
    <p:extLst>
      <p:ext uri="{BB962C8B-B14F-4D97-AF65-F5344CB8AC3E}">
        <p14:creationId xmlns:p14="http://schemas.microsoft.com/office/powerpoint/2010/main" val="410128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960E-4A14-991F-2BB5-7187BDA9ECA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BD1BE-E999-8EC8-D853-E80C9C0E62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FB47AD7-64D3-79FC-1C38-D49756346C82}"/>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75AA80AD-75B2-B78D-2EC7-D24D642EFB1F}"/>
              </a:ext>
            </a:extLst>
          </p:cNvPr>
          <p:cNvSpPr>
            <a:spLocks noGrp="1"/>
          </p:cNvSpPr>
          <p:nvPr>
            <p:ph type="sldNum" sz="quarter" idx="5"/>
          </p:nvPr>
        </p:nvSpPr>
        <p:spPr/>
        <p:txBody>
          <a:bodyPr/>
          <a:lstStyle/>
          <a:p>
            <a:fld id="{608E99BE-6DD3-4964-9832-5C4A996E7A17}" type="slidenum">
              <a:rPr lang="en-US" smtClean="0"/>
              <a:t>8</a:t>
            </a:fld>
            <a:endParaRPr lang="en-US"/>
          </a:p>
        </p:txBody>
      </p:sp>
    </p:spTree>
    <p:extLst>
      <p:ext uri="{BB962C8B-B14F-4D97-AF65-F5344CB8AC3E}">
        <p14:creationId xmlns:p14="http://schemas.microsoft.com/office/powerpoint/2010/main" val="64689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8D4EB-5E52-A590-5892-67EA04E9231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F162B8-EC0A-DA44-E965-3BAB09A58B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B0F5F1C-EE01-259C-BB14-AC8B5886CB24}"/>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A024C656-36E0-8C2D-8203-2BB10DDC59F1}"/>
              </a:ext>
            </a:extLst>
          </p:cNvPr>
          <p:cNvSpPr>
            <a:spLocks noGrp="1"/>
          </p:cNvSpPr>
          <p:nvPr>
            <p:ph type="sldNum" sz="quarter" idx="5"/>
          </p:nvPr>
        </p:nvSpPr>
        <p:spPr/>
        <p:txBody>
          <a:bodyPr/>
          <a:lstStyle/>
          <a:p>
            <a:fld id="{608E99BE-6DD3-4964-9832-5C4A996E7A17}" type="slidenum">
              <a:rPr lang="en-US" smtClean="0"/>
              <a:t>9</a:t>
            </a:fld>
            <a:endParaRPr lang="en-US"/>
          </a:p>
        </p:txBody>
      </p:sp>
    </p:spTree>
    <p:extLst>
      <p:ext uri="{BB962C8B-B14F-4D97-AF65-F5344CB8AC3E}">
        <p14:creationId xmlns:p14="http://schemas.microsoft.com/office/powerpoint/2010/main" val="188648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0727-65E3-29BE-B8B8-850A57CA280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601D5C-400D-48C1-E90D-A483F23B81B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89D7724-5042-7149-E863-D59D0E809E1F}"/>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6AA2AE10-41ED-6B12-ED9C-DD25CAA1EDF8}"/>
              </a:ext>
            </a:extLst>
          </p:cNvPr>
          <p:cNvSpPr>
            <a:spLocks noGrp="1"/>
          </p:cNvSpPr>
          <p:nvPr>
            <p:ph type="sldNum" sz="quarter" idx="5"/>
          </p:nvPr>
        </p:nvSpPr>
        <p:spPr/>
        <p:txBody>
          <a:bodyPr/>
          <a:lstStyle/>
          <a:p>
            <a:fld id="{608E99BE-6DD3-4964-9832-5C4A996E7A17}" type="slidenum">
              <a:rPr lang="en-US" smtClean="0"/>
              <a:t>10</a:t>
            </a:fld>
            <a:endParaRPr lang="en-US"/>
          </a:p>
        </p:txBody>
      </p:sp>
    </p:spTree>
    <p:extLst>
      <p:ext uri="{BB962C8B-B14F-4D97-AF65-F5344CB8AC3E}">
        <p14:creationId xmlns:p14="http://schemas.microsoft.com/office/powerpoint/2010/main" val="157420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2" name="Group 2"/>
          <p:cNvGrpSpPr/>
          <p:nvPr/>
        </p:nvGrpSpPr>
        <p:grpSpPr>
          <a:xfrm>
            <a:off x="4981575" y="3906154"/>
            <a:ext cx="8324850" cy="6380846"/>
            <a:chOff x="0" y="0"/>
            <a:chExt cx="1289737" cy="988560"/>
          </a:xfrm>
        </p:grpSpPr>
        <p:sp>
          <p:nvSpPr>
            <p:cNvPr id="3" name="Freeform 3"/>
            <p:cNvSpPr/>
            <p:nvPr/>
          </p:nvSpPr>
          <p:spPr>
            <a:xfrm>
              <a:off x="0" y="0"/>
              <a:ext cx="1289737" cy="988560"/>
            </a:xfrm>
            <a:custGeom>
              <a:avLst/>
              <a:gdLst/>
              <a:ahLst/>
              <a:cxnLst/>
              <a:rect l="l" t="t" r="r" b="b"/>
              <a:pathLst>
                <a:path w="1289737" h="988560">
                  <a:moveTo>
                    <a:pt x="0" y="0"/>
                  </a:moveTo>
                  <a:lnTo>
                    <a:pt x="1289737" y="0"/>
                  </a:lnTo>
                  <a:lnTo>
                    <a:pt x="1289737" y="988560"/>
                  </a:lnTo>
                  <a:lnTo>
                    <a:pt x="0" y="988560"/>
                  </a:lnTo>
                  <a:close/>
                </a:path>
              </a:pathLst>
            </a:custGeom>
            <a:blipFill>
              <a:blip r:embed="rId2"/>
              <a:stretch>
                <a:fillRect t="-3980" b="-3980"/>
              </a:stretch>
            </a:blipFill>
          </p:spPr>
          <p:txBody>
            <a:bodyPr/>
            <a:lstStyle/>
            <a:p>
              <a:endParaRPr lang="en-US"/>
            </a:p>
          </p:txBody>
        </p:sp>
      </p:grpSp>
      <p:grpSp>
        <p:nvGrpSpPr>
          <p:cNvPr id="4" name="Group 4"/>
          <p:cNvGrpSpPr/>
          <p:nvPr/>
        </p:nvGrpSpPr>
        <p:grpSpPr>
          <a:xfrm>
            <a:off x="-6374981" y="1712742"/>
            <a:ext cx="24376143" cy="1697581"/>
            <a:chOff x="0" y="402377"/>
            <a:chExt cx="23217912" cy="4034167"/>
          </a:xfrm>
        </p:grpSpPr>
        <p:sp>
          <p:nvSpPr>
            <p:cNvPr id="5" name="AutoShape 5"/>
            <p:cNvSpPr/>
            <p:nvPr/>
          </p:nvSpPr>
          <p:spPr>
            <a:xfrm>
              <a:off x="0" y="2737155"/>
              <a:ext cx="22657955" cy="0"/>
            </a:xfrm>
            <a:prstGeom prst="line">
              <a:avLst/>
            </a:prstGeom>
            <a:ln w="24478"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6258280" y="402377"/>
              <a:ext cx="16959632" cy="4034167"/>
            </a:xfrm>
            <a:prstGeom prst="rect">
              <a:avLst/>
            </a:prstGeom>
          </p:spPr>
          <p:txBody>
            <a:bodyPr lIns="0" tIns="0" rIns="0" bIns="0" rtlCol="0" anchor="t">
              <a:spAutoFit/>
            </a:bodyPr>
            <a:lstStyle/>
            <a:p>
              <a:pPr marL="0" lvl="0" indent="0" algn="ctr">
                <a:lnSpc>
                  <a:spcPts val="14009"/>
                </a:lnSpc>
              </a:pPr>
              <a:r>
                <a:rPr lang="en-US" sz="10000" u="none" spc="-280" dirty="0">
                  <a:solidFill>
                    <a:srgbClr val="000000"/>
                  </a:solidFill>
                  <a:latin typeface="Radley"/>
                  <a:ea typeface="Radley"/>
                  <a:cs typeface="Radley"/>
                  <a:sym typeface="Radley"/>
                </a:rPr>
                <a:t>Gestion de </a:t>
              </a:r>
              <a:r>
                <a:rPr lang="en-US" sz="10000" u="none" spc="-280" dirty="0" err="1">
                  <a:solidFill>
                    <a:srgbClr val="000000"/>
                  </a:solidFill>
                  <a:latin typeface="Radley"/>
                  <a:ea typeface="Radley"/>
                  <a:cs typeface="Radley"/>
                  <a:sym typeface="Radley"/>
                </a:rPr>
                <a:t>bibliotheque</a:t>
              </a:r>
              <a:endParaRPr lang="en-US" sz="10000" u="none" spc="-280" dirty="0">
                <a:solidFill>
                  <a:srgbClr val="000000"/>
                </a:solidFill>
                <a:latin typeface="Radley"/>
                <a:ea typeface="Radley"/>
                <a:cs typeface="Radley"/>
                <a:sym typeface="Radley"/>
              </a:endParaRPr>
            </a:p>
          </p:txBody>
        </p:sp>
      </p:grpSp>
      <p:sp>
        <p:nvSpPr>
          <p:cNvPr id="7" name="Freeform 7"/>
          <p:cNvSpPr/>
          <p:nvPr/>
        </p:nvSpPr>
        <p:spPr>
          <a:xfrm>
            <a:off x="0" y="0"/>
            <a:ext cx="5664619" cy="1455401"/>
          </a:xfrm>
          <a:custGeom>
            <a:avLst/>
            <a:gdLst/>
            <a:ahLst/>
            <a:cxnLst/>
            <a:rect l="l" t="t" r="r" b="b"/>
            <a:pathLst>
              <a:path w="5664619" h="1455401">
                <a:moveTo>
                  <a:pt x="0" y="0"/>
                </a:moveTo>
                <a:lnTo>
                  <a:pt x="5664619" y="0"/>
                </a:lnTo>
                <a:lnTo>
                  <a:pt x="5664619" y="1455401"/>
                </a:lnTo>
                <a:lnTo>
                  <a:pt x="0" y="1455401"/>
                </a:lnTo>
                <a:lnTo>
                  <a:pt x="0" y="0"/>
                </a:lnTo>
                <a:close/>
              </a:path>
            </a:pathLst>
          </a:custGeom>
          <a:blipFill>
            <a:blip r:embed="rId3"/>
            <a:stretch>
              <a:fillRect t="-6678" r="-4786" b="-10145"/>
            </a:stretch>
          </a:blipFill>
        </p:spPr>
        <p:txBody>
          <a:bodyPr/>
          <a:lstStyle/>
          <a:p>
            <a:endParaRPr lang="en-US"/>
          </a:p>
        </p:txBody>
      </p:sp>
      <p:sp>
        <p:nvSpPr>
          <p:cNvPr id="8" name="TextBox 8"/>
          <p:cNvSpPr txBox="1"/>
          <p:nvPr/>
        </p:nvSpPr>
        <p:spPr>
          <a:xfrm>
            <a:off x="352601" y="8236744"/>
            <a:ext cx="3459550" cy="2050256"/>
          </a:xfrm>
          <a:prstGeom prst="rect">
            <a:avLst/>
          </a:prstGeom>
        </p:spPr>
        <p:txBody>
          <a:bodyPr wrap="square" lIns="0" tIns="0" rIns="0" bIns="0" rtlCol="0" anchor="t">
            <a:spAutoFit/>
          </a:bodyPr>
          <a:lstStyle/>
          <a:p>
            <a:pPr>
              <a:lnSpc>
                <a:spcPts val="3419"/>
              </a:lnSpc>
            </a:pPr>
            <a:r>
              <a:rPr lang="en-US" sz="2442" spc="324" dirty="0">
                <a:solidFill>
                  <a:srgbClr val="000000"/>
                </a:solidFill>
                <a:latin typeface="Carlito"/>
                <a:ea typeface="Carlito"/>
                <a:cs typeface="Carlito"/>
                <a:sym typeface="Carlito"/>
              </a:rPr>
              <a:t>ENCADRE PAR: </a:t>
            </a:r>
          </a:p>
          <a:p>
            <a:pPr>
              <a:lnSpc>
                <a:spcPts val="4612"/>
              </a:lnSpc>
            </a:pPr>
            <a:r>
              <a:rPr lang="en-US" sz="3294" spc="438" dirty="0">
                <a:solidFill>
                  <a:srgbClr val="000000"/>
                </a:solidFill>
                <a:latin typeface="Carlito"/>
                <a:ea typeface="Carlito"/>
                <a:cs typeface="Carlito"/>
                <a:sym typeface="Carlito"/>
              </a:rPr>
              <a:t>PR MOUTTALIB HOUDA</a:t>
            </a:r>
          </a:p>
          <a:p>
            <a:pPr marL="0" lvl="0" indent="0" algn="r">
              <a:lnSpc>
                <a:spcPts val="3419"/>
              </a:lnSpc>
              <a:spcBef>
                <a:spcPct val="0"/>
              </a:spcBef>
            </a:pPr>
            <a:r>
              <a:rPr lang="en-US" sz="2442" spc="324" dirty="0">
                <a:solidFill>
                  <a:srgbClr val="000000"/>
                </a:solidFill>
                <a:latin typeface="Carlito"/>
                <a:ea typeface="Carlito"/>
                <a:cs typeface="Carlito"/>
                <a:sym typeface="Carlito"/>
              </a:rPr>
              <a:t> </a:t>
            </a:r>
          </a:p>
        </p:txBody>
      </p:sp>
      <p:sp>
        <p:nvSpPr>
          <p:cNvPr id="9" name="TextBox 9"/>
          <p:cNvSpPr txBox="1"/>
          <p:nvPr/>
        </p:nvSpPr>
        <p:spPr>
          <a:xfrm>
            <a:off x="17259300" y="9210675"/>
            <a:ext cx="145256" cy="3492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a:t>
            </a:r>
          </a:p>
        </p:txBody>
      </p:sp>
      <p:sp>
        <p:nvSpPr>
          <p:cNvPr id="10" name="TextBox 10"/>
          <p:cNvSpPr txBox="1"/>
          <p:nvPr/>
        </p:nvSpPr>
        <p:spPr>
          <a:xfrm>
            <a:off x="13642323" y="7432735"/>
            <a:ext cx="3689605" cy="2319930"/>
          </a:xfrm>
          <a:prstGeom prst="rect">
            <a:avLst/>
          </a:prstGeom>
        </p:spPr>
        <p:txBody>
          <a:bodyPr lIns="0" tIns="0" rIns="0" bIns="0" rtlCol="0" anchor="t">
            <a:spAutoFit/>
          </a:bodyPr>
          <a:lstStyle/>
          <a:p>
            <a:pPr algn="ctr">
              <a:lnSpc>
                <a:spcPts val="4559"/>
              </a:lnSpc>
            </a:pPr>
            <a:r>
              <a:rPr lang="en-US" sz="3256" dirty="0" err="1">
                <a:solidFill>
                  <a:srgbClr val="000000"/>
                </a:solidFill>
                <a:latin typeface="Carlito" panose="020B0604020202020204" charset="0"/>
                <a:ea typeface="Open Sans"/>
                <a:cs typeface="Carlito" panose="020B0604020202020204" charset="0"/>
                <a:sym typeface="Open Sans"/>
              </a:rPr>
              <a:t>Presentee</a:t>
            </a:r>
            <a:r>
              <a:rPr lang="en-US" sz="3256" dirty="0">
                <a:solidFill>
                  <a:srgbClr val="000000"/>
                </a:solidFill>
                <a:latin typeface="Carlito" panose="020B0604020202020204" charset="0"/>
                <a:ea typeface="Open Sans"/>
                <a:cs typeface="Carlito" panose="020B0604020202020204" charset="0"/>
                <a:sym typeface="Open Sans"/>
              </a:rPr>
              <a:t> par: </a:t>
            </a:r>
          </a:p>
          <a:p>
            <a:pPr algn="ctr">
              <a:lnSpc>
                <a:spcPts val="4559"/>
              </a:lnSpc>
            </a:pPr>
            <a:r>
              <a:rPr lang="en-US" sz="3256" dirty="0">
                <a:solidFill>
                  <a:srgbClr val="000000"/>
                </a:solidFill>
                <a:latin typeface="Carlito" panose="020B0604020202020204" charset="0"/>
                <a:ea typeface="Open Sans"/>
                <a:cs typeface="Carlito" panose="020B0604020202020204" charset="0"/>
                <a:sym typeface="Open Sans"/>
              </a:rPr>
              <a:t>LAGHRABI YOUSRA</a:t>
            </a:r>
          </a:p>
          <a:p>
            <a:pPr algn="ctr">
              <a:lnSpc>
                <a:spcPts val="4559"/>
              </a:lnSpc>
            </a:pPr>
            <a:r>
              <a:rPr lang="en-US" sz="3256" dirty="0">
                <a:solidFill>
                  <a:srgbClr val="000000"/>
                </a:solidFill>
                <a:latin typeface="Carlito" panose="020B0604020202020204" charset="0"/>
                <a:ea typeface="Open Sans"/>
                <a:cs typeface="Carlito" panose="020B0604020202020204" charset="0"/>
                <a:sym typeface="Open Sans"/>
              </a:rPr>
              <a:t>AJDI SARAH</a:t>
            </a:r>
          </a:p>
          <a:p>
            <a:pPr algn="ctr">
              <a:lnSpc>
                <a:spcPts val="4559"/>
              </a:lnSpc>
            </a:pPr>
            <a:r>
              <a:rPr lang="en-US" sz="3256" dirty="0">
                <a:solidFill>
                  <a:srgbClr val="000000"/>
                </a:solidFill>
                <a:latin typeface="Carlito" panose="020B0604020202020204" charset="0"/>
                <a:ea typeface="Open Sans"/>
                <a:cs typeface="Carlito" panose="020B0604020202020204" charset="0"/>
                <a:sym typeface="Open Sans"/>
              </a:rPr>
              <a:t>SADKI SAFAE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27DACF95-CB9B-595C-C80D-599DA094DF3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3C24836-499F-C2EE-2285-7E7F5810ECFC}"/>
              </a:ext>
            </a:extLst>
          </p:cNvPr>
          <p:cNvSpPr txBox="1"/>
          <p:nvPr/>
        </p:nvSpPr>
        <p:spPr>
          <a:xfrm>
            <a:off x="6325634" y="437116"/>
            <a:ext cx="6442256" cy="1008931"/>
          </a:xfrm>
          <a:prstGeom prst="rect">
            <a:avLst/>
          </a:prstGeom>
        </p:spPr>
        <p:txBody>
          <a:bodyPr wrap="square" lIns="0" tIns="0" rIns="0" bIns="0" rtlCol="0" anchor="t">
            <a:spAutoFit/>
          </a:bodyPr>
          <a:lstStyle/>
          <a:p>
            <a:pPr lvl="0">
              <a:lnSpc>
                <a:spcPts val="7840"/>
              </a:lnSpc>
              <a:spcBef>
                <a:spcPct val="0"/>
              </a:spcBef>
            </a:pPr>
            <a:r>
              <a:rPr lang="en-US" sz="7000" dirty="0">
                <a:latin typeface="Radley" panose="020B0604020202020204" charset="0"/>
              </a:rPr>
              <a:t>Les </a:t>
            </a:r>
            <a:r>
              <a:rPr lang="en-US" sz="7000" dirty="0" err="1">
                <a:latin typeface="Radley" panose="020B0604020202020204" charset="0"/>
              </a:rPr>
              <a:t>graphiques</a:t>
            </a:r>
            <a:r>
              <a:rPr lang="en-US" sz="7000" dirty="0">
                <a:latin typeface="Radley" panose="020B0604020202020204" charset="0"/>
              </a:rPr>
              <a:t> </a:t>
            </a:r>
            <a:endParaRPr lang="en-US" sz="7000" dirty="0">
              <a:solidFill>
                <a:srgbClr val="000000"/>
              </a:solidFill>
              <a:latin typeface="Radley" panose="020B0604020202020204" charset="0"/>
              <a:ea typeface="Radley"/>
              <a:cs typeface="Radley"/>
              <a:sym typeface="Radley"/>
            </a:endParaRPr>
          </a:p>
        </p:txBody>
      </p:sp>
      <p:grpSp>
        <p:nvGrpSpPr>
          <p:cNvPr id="5" name="Group 5">
            <a:extLst>
              <a:ext uri="{FF2B5EF4-FFF2-40B4-BE49-F238E27FC236}">
                <a16:creationId xmlns:a16="http://schemas.microsoft.com/office/drawing/2014/main" id="{A85AF4F5-C1A0-2C93-BE2B-9A277101AEE7}"/>
              </a:ext>
            </a:extLst>
          </p:cNvPr>
          <p:cNvGrpSpPr/>
          <p:nvPr/>
        </p:nvGrpSpPr>
        <p:grpSpPr>
          <a:xfrm>
            <a:off x="10432734" y="1893070"/>
            <a:ext cx="4712929" cy="1421148"/>
            <a:chOff x="0" y="0"/>
            <a:chExt cx="6283905" cy="1894864"/>
          </a:xfrm>
        </p:grpSpPr>
        <p:sp>
          <p:nvSpPr>
            <p:cNvPr id="6" name="TextBox 6">
              <a:extLst>
                <a:ext uri="{FF2B5EF4-FFF2-40B4-BE49-F238E27FC236}">
                  <a16:creationId xmlns:a16="http://schemas.microsoft.com/office/drawing/2014/main" id="{21ED0ACC-44B0-524C-0928-8468EC75CFE0}"/>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a:extLst>
                <a:ext uri="{FF2B5EF4-FFF2-40B4-BE49-F238E27FC236}">
                  <a16:creationId xmlns:a16="http://schemas.microsoft.com/office/drawing/2014/main" id="{F212B1AF-DD85-77D8-5A30-DB609A677CB1}"/>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a:extLst>
              <a:ext uri="{FF2B5EF4-FFF2-40B4-BE49-F238E27FC236}">
                <a16:creationId xmlns:a16="http://schemas.microsoft.com/office/drawing/2014/main" id="{9F14A11C-D16F-91EC-4589-ACFB37423F48}"/>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14" name="TextBox 9">
            <a:extLst>
              <a:ext uri="{FF2B5EF4-FFF2-40B4-BE49-F238E27FC236}">
                <a16:creationId xmlns:a16="http://schemas.microsoft.com/office/drawing/2014/main" id="{86BB35A2-81D4-585D-EB2E-B359F051232D}"/>
              </a:ext>
            </a:extLst>
          </p:cNvPr>
          <p:cNvSpPr txBox="1"/>
          <p:nvPr/>
        </p:nvSpPr>
        <p:spPr>
          <a:xfrm>
            <a:off x="-916667" y="-69065"/>
            <a:ext cx="1414264" cy="1494669"/>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17" name="AutoShape 7">
            <a:extLst>
              <a:ext uri="{FF2B5EF4-FFF2-40B4-BE49-F238E27FC236}">
                <a16:creationId xmlns:a16="http://schemas.microsoft.com/office/drawing/2014/main" id="{13CC876D-09DD-740C-ADCD-939054B90B73}"/>
              </a:ext>
            </a:extLst>
          </p:cNvPr>
          <p:cNvSpPr/>
          <p:nvPr/>
        </p:nvSpPr>
        <p:spPr>
          <a:xfrm>
            <a:off x="6019800" y="1638300"/>
            <a:ext cx="7053924" cy="0"/>
          </a:xfrm>
          <a:prstGeom prst="line">
            <a:avLst/>
          </a:prstGeom>
          <a:ln w="20074" cap="flat">
            <a:solidFill>
              <a:srgbClr val="FFFFFF"/>
            </a:solidFill>
            <a:prstDash val="solid"/>
            <a:headEnd type="none" w="sm" len="sm"/>
            <a:tailEnd type="none" w="sm" len="sm"/>
          </a:ln>
        </p:spPr>
        <p:txBody>
          <a:bodyPr/>
          <a:lstStyle/>
          <a:p>
            <a:endParaRPr lang="en-US" dirty="0"/>
          </a:p>
        </p:txBody>
      </p:sp>
      <p:grpSp>
        <p:nvGrpSpPr>
          <p:cNvPr id="34" name="Group 7">
            <a:extLst>
              <a:ext uri="{FF2B5EF4-FFF2-40B4-BE49-F238E27FC236}">
                <a16:creationId xmlns:a16="http://schemas.microsoft.com/office/drawing/2014/main" id="{77DBCEEA-53B0-FA4D-0309-141708D148CA}"/>
              </a:ext>
            </a:extLst>
          </p:cNvPr>
          <p:cNvGrpSpPr/>
          <p:nvPr/>
        </p:nvGrpSpPr>
        <p:grpSpPr>
          <a:xfrm>
            <a:off x="-1085865" y="-205807"/>
            <a:ext cx="2171730" cy="2205796"/>
            <a:chOff x="0" y="0"/>
            <a:chExt cx="812800" cy="825500"/>
          </a:xfrm>
        </p:grpSpPr>
        <p:sp>
          <p:nvSpPr>
            <p:cNvPr id="35" name="Freeform 8">
              <a:extLst>
                <a:ext uri="{FF2B5EF4-FFF2-40B4-BE49-F238E27FC236}">
                  <a16:creationId xmlns:a16="http://schemas.microsoft.com/office/drawing/2014/main" id="{71E490CD-3C03-72C5-021F-21C1D1B08AF8}"/>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36" name="TextBox 9">
              <a:extLst>
                <a:ext uri="{FF2B5EF4-FFF2-40B4-BE49-F238E27FC236}">
                  <a16:creationId xmlns:a16="http://schemas.microsoft.com/office/drawing/2014/main" id="{99863C88-8AB5-1667-8CF1-4946C0489933}"/>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39" name="Image 38" descr="Une image contenant texte, capture d’écran, Police&#10;&#10;Le contenu généré par l’IA peut être incorrect.">
            <a:extLst>
              <a:ext uri="{FF2B5EF4-FFF2-40B4-BE49-F238E27FC236}">
                <a16:creationId xmlns:a16="http://schemas.microsoft.com/office/drawing/2014/main" id="{180F11E0-08B5-ADDD-D4CC-4D7A243DCF8B}"/>
              </a:ext>
            </a:extLst>
          </p:cNvPr>
          <p:cNvPicPr>
            <a:picLocks noChangeAspect="1"/>
          </p:cNvPicPr>
          <p:nvPr/>
        </p:nvPicPr>
        <p:blipFill>
          <a:blip r:embed="rId3"/>
          <a:srcRect t="53194"/>
          <a:stretch>
            <a:fillRect/>
          </a:stretch>
        </p:blipFill>
        <p:spPr>
          <a:xfrm>
            <a:off x="323914" y="7734300"/>
            <a:ext cx="7055213" cy="1676400"/>
          </a:xfrm>
          <a:prstGeom prst="rect">
            <a:avLst/>
          </a:prstGeom>
        </p:spPr>
      </p:pic>
      <p:pic>
        <p:nvPicPr>
          <p:cNvPr id="43" name="Image 42" descr="Une image contenant texte, capture d’écran, Police&#10;&#10;Le contenu généré par l’IA peut être incorrect.">
            <a:extLst>
              <a:ext uri="{FF2B5EF4-FFF2-40B4-BE49-F238E27FC236}">
                <a16:creationId xmlns:a16="http://schemas.microsoft.com/office/drawing/2014/main" id="{2DBD9E6A-9B1B-739B-6EBD-ADC0EC765EAD}"/>
              </a:ext>
            </a:extLst>
          </p:cNvPr>
          <p:cNvPicPr>
            <a:picLocks noChangeAspect="1"/>
          </p:cNvPicPr>
          <p:nvPr/>
        </p:nvPicPr>
        <p:blipFill>
          <a:blip r:embed="rId4"/>
          <a:stretch>
            <a:fillRect/>
          </a:stretch>
        </p:blipFill>
        <p:spPr>
          <a:xfrm>
            <a:off x="323914" y="4127315"/>
            <a:ext cx="7055213" cy="3606985"/>
          </a:xfrm>
          <a:prstGeom prst="rect">
            <a:avLst/>
          </a:prstGeom>
        </p:spPr>
      </p:pic>
      <p:pic>
        <p:nvPicPr>
          <p:cNvPr id="45" name="Image 44" descr="Une image contenant texte, capture d’écran&#10;&#10;Le contenu généré par l’IA peut être incorrect.">
            <a:extLst>
              <a:ext uri="{FF2B5EF4-FFF2-40B4-BE49-F238E27FC236}">
                <a16:creationId xmlns:a16="http://schemas.microsoft.com/office/drawing/2014/main" id="{C619D8ED-4412-332B-7C54-70C8C857E2E0}"/>
              </a:ext>
            </a:extLst>
          </p:cNvPr>
          <p:cNvPicPr>
            <a:picLocks noChangeAspect="1"/>
          </p:cNvPicPr>
          <p:nvPr/>
        </p:nvPicPr>
        <p:blipFill>
          <a:blip r:embed="rId5"/>
          <a:stretch>
            <a:fillRect/>
          </a:stretch>
        </p:blipFill>
        <p:spPr>
          <a:xfrm>
            <a:off x="7787233" y="2040438"/>
            <a:ext cx="10198624" cy="3448227"/>
          </a:xfrm>
          <a:prstGeom prst="rect">
            <a:avLst/>
          </a:prstGeom>
        </p:spPr>
      </p:pic>
      <p:pic>
        <p:nvPicPr>
          <p:cNvPr id="47" name="Image 46" descr="Une image contenant texte, capture d’écran, logiciel, Logiciel multimédia&#10;&#10;Le contenu généré par l’IA peut être incorrect.">
            <a:extLst>
              <a:ext uri="{FF2B5EF4-FFF2-40B4-BE49-F238E27FC236}">
                <a16:creationId xmlns:a16="http://schemas.microsoft.com/office/drawing/2014/main" id="{B22A5F74-D75B-96C4-1B35-B04610038DF0}"/>
              </a:ext>
            </a:extLst>
          </p:cNvPr>
          <p:cNvPicPr>
            <a:picLocks noChangeAspect="1"/>
          </p:cNvPicPr>
          <p:nvPr/>
        </p:nvPicPr>
        <p:blipFill>
          <a:blip r:embed="rId6"/>
          <a:stretch>
            <a:fillRect/>
          </a:stretch>
        </p:blipFill>
        <p:spPr>
          <a:xfrm>
            <a:off x="7787233" y="5459544"/>
            <a:ext cx="10198624" cy="3302170"/>
          </a:xfrm>
          <a:prstGeom prst="rect">
            <a:avLst/>
          </a:prstGeom>
        </p:spPr>
      </p:pic>
      <p:sp>
        <p:nvSpPr>
          <p:cNvPr id="49" name="ZoneTexte 48">
            <a:extLst>
              <a:ext uri="{FF2B5EF4-FFF2-40B4-BE49-F238E27FC236}">
                <a16:creationId xmlns:a16="http://schemas.microsoft.com/office/drawing/2014/main" id="{C10B6D4B-1605-F054-A6CC-C31718DC0781}"/>
              </a:ext>
            </a:extLst>
          </p:cNvPr>
          <p:cNvSpPr txBox="1"/>
          <p:nvPr/>
        </p:nvSpPr>
        <p:spPr>
          <a:xfrm>
            <a:off x="497597" y="2260336"/>
            <a:ext cx="7076984" cy="1785104"/>
          </a:xfrm>
          <a:prstGeom prst="rect">
            <a:avLst/>
          </a:prstGeom>
          <a:noFill/>
        </p:spPr>
        <p:txBody>
          <a:bodyPr wrap="square">
            <a:spAutoFit/>
          </a:bodyPr>
          <a:lstStyle/>
          <a:p>
            <a:pPr algn="ctr"/>
            <a:r>
              <a:rPr lang="fr-FR" sz="2200" dirty="0">
                <a:latin typeface="Radley" panose="020B0604020202020204" charset="0"/>
              </a:rPr>
              <a:t>Ces fonctions permettent de transformer une liste de livres en visuels clairs : le </a:t>
            </a:r>
            <a:r>
              <a:rPr lang="fr-FR" sz="2200" dirty="0" err="1">
                <a:latin typeface="Radley" panose="020B0604020202020204" charset="0"/>
              </a:rPr>
              <a:t>reduce</a:t>
            </a:r>
            <a:r>
              <a:rPr lang="fr-FR" sz="2200" dirty="0">
                <a:latin typeface="Radley" panose="020B0604020202020204" charset="0"/>
              </a:rPr>
              <a:t> prépare les données, Chart les dessine, et l' Observer s'assure que tout cela ne se déclenche qu'au bon moment pour que le site reste rapide.</a:t>
            </a:r>
            <a:endParaRPr lang="en-US" sz="2200" dirty="0">
              <a:latin typeface="Radley" panose="020B0604020202020204" charset="0"/>
            </a:endParaRPr>
          </a:p>
        </p:txBody>
      </p:sp>
    </p:spTree>
    <p:extLst>
      <p:ext uri="{BB962C8B-B14F-4D97-AF65-F5344CB8AC3E}">
        <p14:creationId xmlns:p14="http://schemas.microsoft.com/office/powerpoint/2010/main" val="158620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4" name="Group 4"/>
          <p:cNvGrpSpPr/>
          <p:nvPr/>
        </p:nvGrpSpPr>
        <p:grpSpPr>
          <a:xfrm>
            <a:off x="10432734" y="1893070"/>
            <a:ext cx="4712929" cy="1421148"/>
            <a:chOff x="0" y="0"/>
            <a:chExt cx="6283905" cy="1894864"/>
          </a:xfrm>
        </p:grpSpPr>
        <p:sp>
          <p:nvSpPr>
            <p:cNvPr id="5" name="TextBox 5"/>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6" name="TextBox 6"/>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sp>
        <p:nvSpPr>
          <p:cNvPr id="8" name="TextBox 8"/>
          <p:cNvSpPr txBox="1"/>
          <p:nvPr/>
        </p:nvSpPr>
        <p:spPr>
          <a:xfrm>
            <a:off x="232813" y="2966258"/>
            <a:ext cx="5405988" cy="6354112"/>
          </a:xfrm>
          <a:prstGeom prst="rect">
            <a:avLst/>
          </a:prstGeom>
        </p:spPr>
        <p:txBody>
          <a:bodyPr wrap="square" lIns="0" tIns="0" rIns="0" bIns="0" rtlCol="0" anchor="t">
            <a:spAutoFit/>
          </a:bodyPr>
          <a:lstStyle/>
          <a:p>
            <a:pPr algn="ctr">
              <a:lnSpc>
                <a:spcPts val="4997"/>
              </a:lnSpc>
              <a:spcBef>
                <a:spcPct val="0"/>
              </a:spcBef>
            </a:pPr>
            <a:r>
              <a:rPr lang="en-US" sz="2800" dirty="0">
                <a:solidFill>
                  <a:srgbClr val="000000"/>
                </a:solidFill>
                <a:latin typeface="Radley" panose="020B0604020202020204" charset="0"/>
                <a:ea typeface="Open Sans"/>
                <a:cs typeface="Open Sans"/>
                <a:sym typeface="Open Sans"/>
              </a:rPr>
              <a:t>Cette section </a:t>
            </a:r>
            <a:r>
              <a:rPr lang="en-US" sz="2800" dirty="0" err="1">
                <a:solidFill>
                  <a:srgbClr val="000000"/>
                </a:solidFill>
                <a:latin typeface="Radley" panose="020B0604020202020204" charset="0"/>
                <a:ea typeface="Open Sans"/>
                <a:cs typeface="Open Sans"/>
                <a:sym typeface="Open Sans"/>
              </a:rPr>
              <a:t>permet</a:t>
            </a:r>
            <a:r>
              <a:rPr lang="en-US" sz="2800" dirty="0">
                <a:solidFill>
                  <a:srgbClr val="000000"/>
                </a:solidFill>
                <a:latin typeface="Radley" panose="020B0604020202020204" charset="0"/>
                <a:ea typeface="Open Sans"/>
                <a:cs typeface="Open Sans"/>
                <a:sym typeface="Open Sans"/>
              </a:rPr>
              <a:t> de </a:t>
            </a:r>
            <a:r>
              <a:rPr lang="en-US" sz="2800" dirty="0" err="1">
                <a:solidFill>
                  <a:srgbClr val="000000"/>
                </a:solidFill>
                <a:latin typeface="Radley" panose="020B0604020202020204" charset="0"/>
                <a:ea typeface="Open Sans"/>
                <a:cs typeface="Open Sans"/>
                <a:sym typeface="Open Sans"/>
              </a:rPr>
              <a:t>gérer</a:t>
            </a:r>
            <a:r>
              <a:rPr lang="en-US" sz="2800" dirty="0">
                <a:solidFill>
                  <a:srgbClr val="000000"/>
                </a:solidFill>
                <a:latin typeface="Radley" panose="020B0604020202020204" charset="0"/>
                <a:ea typeface="Open Sans"/>
                <a:cs typeface="Open Sans"/>
                <a:sym typeface="Open Sans"/>
              </a:rPr>
              <a:t> les livres de la bibliothèque.</a:t>
            </a:r>
          </a:p>
          <a:p>
            <a:pPr algn="ctr">
              <a:lnSpc>
                <a:spcPts val="4997"/>
              </a:lnSpc>
              <a:spcBef>
                <a:spcPct val="0"/>
              </a:spcBef>
            </a:pPr>
            <a:r>
              <a:rPr lang="en-US" sz="2800" dirty="0" err="1">
                <a:solidFill>
                  <a:srgbClr val="000000"/>
                </a:solidFill>
                <a:latin typeface="Radley" panose="020B0604020202020204" charset="0"/>
                <a:ea typeface="Open Sans"/>
                <a:cs typeface="Open Sans"/>
                <a:sym typeface="Open Sans"/>
              </a:rPr>
              <a:t>Fonctionnalités</a:t>
            </a:r>
            <a:r>
              <a:rPr lang="en-US" sz="2800" dirty="0">
                <a:solidFill>
                  <a:srgbClr val="000000"/>
                </a:solidFill>
                <a:latin typeface="Radley" panose="020B0604020202020204" charset="0"/>
                <a:ea typeface="Open Sans"/>
                <a:cs typeface="Open Sans"/>
                <a:sym typeface="Open Sans"/>
              </a:rPr>
              <a:t> :</a:t>
            </a:r>
          </a:p>
          <a:p>
            <a:pPr marL="457200" indent="-457200" algn="ctr">
              <a:lnSpc>
                <a:spcPts val="4997"/>
              </a:lnSpc>
              <a:spcBef>
                <a:spcPct val="0"/>
              </a:spcBef>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Ajouter</a:t>
            </a:r>
            <a:r>
              <a:rPr lang="en-US" sz="2800" dirty="0">
                <a:solidFill>
                  <a:srgbClr val="000000"/>
                </a:solidFill>
                <a:latin typeface="Radley" panose="020B0604020202020204" charset="0"/>
                <a:ea typeface="Open Sans"/>
                <a:cs typeface="Open Sans"/>
                <a:sym typeface="Open Sans"/>
              </a:rPr>
              <a:t> un nouveau livre</a:t>
            </a:r>
          </a:p>
          <a:p>
            <a:pPr marL="457200" indent="-457200" algn="ctr">
              <a:lnSpc>
                <a:spcPts val="4997"/>
              </a:lnSpc>
              <a:spcBef>
                <a:spcPct val="0"/>
              </a:spcBef>
              <a:buFont typeface="Arial" panose="020B0604020202020204" pitchFamily="34" charset="0"/>
              <a:buChar char="•"/>
            </a:pPr>
            <a:r>
              <a:rPr lang="en-US" sz="2800" dirty="0">
                <a:solidFill>
                  <a:srgbClr val="000000"/>
                </a:solidFill>
                <a:latin typeface="Radley" panose="020B0604020202020204" charset="0"/>
                <a:ea typeface="Open Sans"/>
                <a:cs typeface="Open Sans"/>
                <a:sym typeface="Open Sans"/>
              </a:rPr>
              <a:t>Modifier </a:t>
            </a:r>
            <a:r>
              <a:rPr lang="en-US" sz="2800" dirty="0" err="1">
                <a:solidFill>
                  <a:srgbClr val="000000"/>
                </a:solidFill>
                <a:latin typeface="Radley" panose="020B0604020202020204" charset="0"/>
                <a:ea typeface="Open Sans"/>
                <a:cs typeface="Open Sans"/>
                <a:sym typeface="Open Sans"/>
              </a:rPr>
              <a:t>ou</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supprimer</a:t>
            </a:r>
            <a:r>
              <a:rPr lang="en-US" sz="2800" dirty="0">
                <a:solidFill>
                  <a:srgbClr val="000000"/>
                </a:solidFill>
                <a:latin typeface="Radley" panose="020B0604020202020204" charset="0"/>
                <a:ea typeface="Open Sans"/>
                <a:cs typeface="Open Sans"/>
                <a:sym typeface="Open Sans"/>
              </a:rPr>
              <a:t> un livre</a:t>
            </a:r>
          </a:p>
          <a:p>
            <a:pPr marL="457200" indent="-457200" algn="ctr">
              <a:lnSpc>
                <a:spcPts val="4997"/>
              </a:lnSpc>
              <a:spcBef>
                <a:spcPct val="0"/>
              </a:spcBef>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Afficher</a:t>
            </a:r>
            <a:r>
              <a:rPr lang="en-US" sz="2800" dirty="0">
                <a:solidFill>
                  <a:srgbClr val="000000"/>
                </a:solidFill>
                <a:latin typeface="Radley" panose="020B0604020202020204" charset="0"/>
                <a:ea typeface="Open Sans"/>
                <a:cs typeface="Open Sans"/>
                <a:sym typeface="Open Sans"/>
              </a:rPr>
              <a:t> la </a:t>
            </a:r>
            <a:r>
              <a:rPr lang="en-US" sz="2800" dirty="0" err="1">
                <a:solidFill>
                  <a:srgbClr val="000000"/>
                </a:solidFill>
                <a:latin typeface="Radley" panose="020B0604020202020204" charset="0"/>
                <a:ea typeface="Open Sans"/>
                <a:cs typeface="Open Sans"/>
                <a:sym typeface="Open Sans"/>
              </a:rPr>
              <a:t>liste</a:t>
            </a:r>
            <a:r>
              <a:rPr lang="en-US" sz="2800" dirty="0">
                <a:solidFill>
                  <a:srgbClr val="000000"/>
                </a:solidFill>
                <a:latin typeface="Radley" panose="020B0604020202020204" charset="0"/>
                <a:ea typeface="Open Sans"/>
                <a:cs typeface="Open Sans"/>
                <a:sym typeface="Open Sans"/>
              </a:rPr>
              <a:t> des livres</a:t>
            </a:r>
          </a:p>
          <a:p>
            <a:pPr marL="457200" indent="-457200" algn="ctr">
              <a:lnSpc>
                <a:spcPts val="4997"/>
              </a:lnSpc>
              <a:spcBef>
                <a:spcPct val="0"/>
              </a:spcBef>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Rechercher</a:t>
            </a:r>
            <a:r>
              <a:rPr lang="en-US" sz="2800" dirty="0">
                <a:solidFill>
                  <a:srgbClr val="000000"/>
                </a:solidFill>
                <a:latin typeface="Radley" panose="020B0604020202020204" charset="0"/>
                <a:ea typeface="Open Sans"/>
                <a:cs typeface="Open Sans"/>
                <a:sym typeface="Open Sans"/>
              </a:rPr>
              <a:t> un livre par </a:t>
            </a:r>
            <a:r>
              <a:rPr lang="en-US" sz="2800" dirty="0" err="1">
                <a:solidFill>
                  <a:srgbClr val="000000"/>
                </a:solidFill>
                <a:latin typeface="Radley" panose="020B0604020202020204" charset="0"/>
                <a:ea typeface="Open Sans"/>
                <a:cs typeface="Open Sans"/>
                <a:sym typeface="Open Sans"/>
              </a:rPr>
              <a:t>titre</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ou</a:t>
            </a:r>
            <a:r>
              <a:rPr lang="en-US" sz="2800" dirty="0">
                <a:solidFill>
                  <a:srgbClr val="000000"/>
                </a:solidFill>
                <a:latin typeface="Radley" panose="020B0604020202020204" charset="0"/>
                <a:ea typeface="Open Sans"/>
                <a:cs typeface="Open Sans"/>
                <a:sym typeface="Open Sans"/>
              </a:rPr>
              <a:t> auteur</a:t>
            </a:r>
          </a:p>
          <a:p>
            <a:pPr marL="457200" indent="-457200" algn="ctr">
              <a:lnSpc>
                <a:spcPts val="4997"/>
              </a:lnSpc>
              <a:spcBef>
                <a:spcPct val="0"/>
              </a:spcBef>
              <a:buFont typeface="Arial" panose="020B0604020202020204" pitchFamily="34" charset="0"/>
              <a:buChar char="•"/>
            </a:pPr>
            <a:r>
              <a:rPr lang="en-US" sz="2800" dirty="0">
                <a:solidFill>
                  <a:srgbClr val="000000"/>
                </a:solidFill>
                <a:latin typeface="Radley" panose="020B0604020202020204" charset="0"/>
                <a:ea typeface="Open Sans"/>
                <a:cs typeface="Open Sans"/>
                <a:sym typeface="Open Sans"/>
              </a:rPr>
              <a:t>Consulter la </a:t>
            </a:r>
            <a:r>
              <a:rPr lang="en-US" sz="2800" dirty="0" err="1">
                <a:solidFill>
                  <a:srgbClr val="000000"/>
                </a:solidFill>
                <a:latin typeface="Radley" panose="020B0604020202020204" charset="0"/>
                <a:ea typeface="Open Sans"/>
                <a:cs typeface="Open Sans"/>
                <a:sym typeface="Open Sans"/>
              </a:rPr>
              <a:t>disponibilité</a:t>
            </a:r>
            <a:r>
              <a:rPr lang="en-US" sz="2800" dirty="0">
                <a:solidFill>
                  <a:srgbClr val="000000"/>
                </a:solidFill>
                <a:latin typeface="Radley" panose="020B0604020202020204" charset="0"/>
                <a:ea typeface="Open Sans"/>
                <a:cs typeface="Open Sans"/>
                <a:sym typeface="Open Sans"/>
              </a:rPr>
              <a:t> du livre</a:t>
            </a:r>
          </a:p>
        </p:txBody>
      </p:sp>
      <p:sp>
        <p:nvSpPr>
          <p:cNvPr id="10" name="TextBox 4">
            <a:extLst>
              <a:ext uri="{FF2B5EF4-FFF2-40B4-BE49-F238E27FC236}">
                <a16:creationId xmlns:a16="http://schemas.microsoft.com/office/drawing/2014/main" id="{2F228ED2-0487-B2E4-95F3-A1B7A0D00358}"/>
              </a:ext>
            </a:extLst>
          </p:cNvPr>
          <p:cNvSpPr txBox="1"/>
          <p:nvPr/>
        </p:nvSpPr>
        <p:spPr>
          <a:xfrm>
            <a:off x="5938765" y="510284"/>
            <a:ext cx="6407467" cy="1004572"/>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Gestion Livres</a:t>
            </a:r>
            <a:endParaRPr lang="en-US" sz="7200" dirty="0">
              <a:solidFill>
                <a:srgbClr val="000000"/>
              </a:solidFill>
              <a:latin typeface="Radley"/>
              <a:ea typeface="Radley"/>
              <a:cs typeface="Radley"/>
              <a:sym typeface="Radley"/>
            </a:endParaRPr>
          </a:p>
        </p:txBody>
      </p:sp>
      <p:pic>
        <p:nvPicPr>
          <p:cNvPr id="12" name="Image 11" descr="Une image contenant texte, capture d’écran, logiciel, Icône d’ordinateur&#10;&#10;Le contenu généré par l’IA peut être incorrect.">
            <a:extLst>
              <a:ext uri="{FF2B5EF4-FFF2-40B4-BE49-F238E27FC236}">
                <a16:creationId xmlns:a16="http://schemas.microsoft.com/office/drawing/2014/main" id="{22311962-228E-C441-0045-823794193634}"/>
              </a:ext>
            </a:extLst>
          </p:cNvPr>
          <p:cNvPicPr>
            <a:picLocks noChangeAspect="1"/>
          </p:cNvPicPr>
          <p:nvPr/>
        </p:nvPicPr>
        <p:blipFill>
          <a:blip r:embed="rId2"/>
          <a:stretch>
            <a:fillRect/>
          </a:stretch>
        </p:blipFill>
        <p:spPr>
          <a:xfrm>
            <a:off x="5938765" y="2590596"/>
            <a:ext cx="12116423" cy="7095752"/>
          </a:xfrm>
          <a:prstGeom prst="roundRect">
            <a:avLst/>
          </a:prstGeom>
        </p:spPr>
      </p:pic>
      <p:grpSp>
        <p:nvGrpSpPr>
          <p:cNvPr id="13" name="Group 7">
            <a:extLst>
              <a:ext uri="{FF2B5EF4-FFF2-40B4-BE49-F238E27FC236}">
                <a16:creationId xmlns:a16="http://schemas.microsoft.com/office/drawing/2014/main" id="{5235C721-A8F9-323E-840D-A6A4F68C2D4F}"/>
              </a:ext>
            </a:extLst>
          </p:cNvPr>
          <p:cNvGrpSpPr/>
          <p:nvPr/>
        </p:nvGrpSpPr>
        <p:grpSpPr>
          <a:xfrm>
            <a:off x="-1085865" y="-205807"/>
            <a:ext cx="2171730" cy="2205796"/>
            <a:chOff x="0" y="0"/>
            <a:chExt cx="812800" cy="825500"/>
          </a:xfrm>
        </p:grpSpPr>
        <p:sp>
          <p:nvSpPr>
            <p:cNvPr id="14" name="Freeform 8">
              <a:extLst>
                <a:ext uri="{FF2B5EF4-FFF2-40B4-BE49-F238E27FC236}">
                  <a16:creationId xmlns:a16="http://schemas.microsoft.com/office/drawing/2014/main" id="{679C96F0-508F-F9FC-3F95-F2787B4870DA}"/>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5" name="TextBox 9">
              <a:extLst>
                <a:ext uri="{FF2B5EF4-FFF2-40B4-BE49-F238E27FC236}">
                  <a16:creationId xmlns:a16="http://schemas.microsoft.com/office/drawing/2014/main" id="{68DE62F6-B206-3E20-1C7F-E776B4CD79B4}"/>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6" name="Group 4">
            <a:extLst>
              <a:ext uri="{FF2B5EF4-FFF2-40B4-BE49-F238E27FC236}">
                <a16:creationId xmlns:a16="http://schemas.microsoft.com/office/drawing/2014/main" id="{4DD2E572-C744-BDC7-2753-6BED204F0EA0}"/>
              </a:ext>
            </a:extLst>
          </p:cNvPr>
          <p:cNvGrpSpPr/>
          <p:nvPr/>
        </p:nvGrpSpPr>
        <p:grpSpPr>
          <a:xfrm>
            <a:off x="5938765" y="1670037"/>
            <a:ext cx="7073239" cy="702102"/>
            <a:chOff x="0" y="2546772"/>
            <a:chExt cx="9430985" cy="936136"/>
          </a:xfrm>
        </p:grpSpPr>
        <p:sp>
          <p:nvSpPr>
            <p:cNvPr id="17" name="TextBox 6">
              <a:extLst>
                <a:ext uri="{FF2B5EF4-FFF2-40B4-BE49-F238E27FC236}">
                  <a16:creationId xmlns:a16="http://schemas.microsoft.com/office/drawing/2014/main" id="{AB3C63F3-BA59-6E2D-FB2E-4EA197DB5CDC}"/>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8" name="AutoShape 7">
              <a:extLst>
                <a:ext uri="{FF2B5EF4-FFF2-40B4-BE49-F238E27FC236}">
                  <a16:creationId xmlns:a16="http://schemas.microsoft.com/office/drawing/2014/main" id="{9B3A2A29-8DB1-B1D2-CBB4-093FE4ACABD7}"/>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3C826DDA-6709-A3B9-7AF2-7A5D08C3084C}"/>
            </a:ext>
          </a:extLst>
        </p:cNvPr>
        <p:cNvGrpSpPr/>
        <p:nvPr/>
      </p:nvGrpSpPr>
      <p:grpSpPr>
        <a:xfrm>
          <a:off x="0" y="0"/>
          <a:ext cx="0" cy="0"/>
          <a:chOff x="0" y="0"/>
          <a:chExt cx="0" cy="0"/>
        </a:xfrm>
      </p:grpSpPr>
      <p:pic>
        <p:nvPicPr>
          <p:cNvPr id="3" name="Image 2" descr="Une image contenant texte, capture d’écran, logiciel, Icône d’ordinateur&#10;&#10;Le contenu généré par l’IA peut être incorrect.">
            <a:extLst>
              <a:ext uri="{FF2B5EF4-FFF2-40B4-BE49-F238E27FC236}">
                <a16:creationId xmlns:a16="http://schemas.microsoft.com/office/drawing/2014/main" id="{54D58220-726B-9AB1-0B7D-C534B096C2E7}"/>
              </a:ext>
            </a:extLst>
          </p:cNvPr>
          <p:cNvPicPr>
            <a:picLocks noChangeAspect="1"/>
          </p:cNvPicPr>
          <p:nvPr/>
        </p:nvPicPr>
        <p:blipFill>
          <a:blip r:embed="rId2"/>
          <a:stretch>
            <a:fillRect/>
          </a:stretch>
        </p:blipFill>
        <p:spPr>
          <a:xfrm>
            <a:off x="5562600" y="2347370"/>
            <a:ext cx="12537464" cy="7291930"/>
          </a:xfrm>
          <a:prstGeom prst="roundRect">
            <a:avLst/>
          </a:prstGeom>
        </p:spPr>
      </p:pic>
      <p:grpSp>
        <p:nvGrpSpPr>
          <p:cNvPr id="4" name="Group 4">
            <a:extLst>
              <a:ext uri="{FF2B5EF4-FFF2-40B4-BE49-F238E27FC236}">
                <a16:creationId xmlns:a16="http://schemas.microsoft.com/office/drawing/2014/main" id="{50474E55-0247-BBD0-BB9F-00B1029FAA1C}"/>
              </a:ext>
            </a:extLst>
          </p:cNvPr>
          <p:cNvGrpSpPr/>
          <p:nvPr/>
        </p:nvGrpSpPr>
        <p:grpSpPr>
          <a:xfrm>
            <a:off x="10432734" y="1893070"/>
            <a:ext cx="4712929" cy="1421148"/>
            <a:chOff x="0" y="0"/>
            <a:chExt cx="6283905" cy="1894864"/>
          </a:xfrm>
        </p:grpSpPr>
        <p:sp>
          <p:nvSpPr>
            <p:cNvPr id="5" name="TextBox 5">
              <a:extLst>
                <a:ext uri="{FF2B5EF4-FFF2-40B4-BE49-F238E27FC236}">
                  <a16:creationId xmlns:a16="http://schemas.microsoft.com/office/drawing/2014/main" id="{C31502BA-AB51-8D0A-FD20-FB1EC34EEC9A}"/>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6" name="TextBox 6">
              <a:extLst>
                <a:ext uri="{FF2B5EF4-FFF2-40B4-BE49-F238E27FC236}">
                  <a16:creationId xmlns:a16="http://schemas.microsoft.com/office/drawing/2014/main" id="{11FCCAD9-82B7-2A25-0C72-12126AE257F9}"/>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7" name="TextBox 7">
            <a:extLst>
              <a:ext uri="{FF2B5EF4-FFF2-40B4-BE49-F238E27FC236}">
                <a16:creationId xmlns:a16="http://schemas.microsoft.com/office/drawing/2014/main" id="{CC946CC2-8F4B-6A7F-48A5-15E6CAF15D03}"/>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sp>
        <p:nvSpPr>
          <p:cNvPr id="8" name="TextBox 8">
            <a:extLst>
              <a:ext uri="{FF2B5EF4-FFF2-40B4-BE49-F238E27FC236}">
                <a16:creationId xmlns:a16="http://schemas.microsoft.com/office/drawing/2014/main" id="{00BF0D65-CDB1-8B55-2C66-F9659CB723A6}"/>
              </a:ext>
            </a:extLst>
          </p:cNvPr>
          <p:cNvSpPr txBox="1"/>
          <p:nvPr/>
        </p:nvSpPr>
        <p:spPr>
          <a:xfrm>
            <a:off x="187936" y="3297407"/>
            <a:ext cx="5161357" cy="5601533"/>
          </a:xfrm>
          <a:prstGeom prst="rect">
            <a:avLst/>
          </a:prstGeom>
        </p:spPr>
        <p:txBody>
          <a:bodyPr wrap="square" lIns="0" tIns="0" rIns="0" bIns="0" rtlCol="0" anchor="t">
            <a:spAutoFit/>
          </a:bodyPr>
          <a:lstStyle/>
          <a:p>
            <a:pPr algn="ctr"/>
            <a:r>
              <a:rPr lang="fr-FR" sz="2800" dirty="0">
                <a:latin typeface="Radley" panose="020B0604020202020204" charset="0"/>
                <a:cs typeface="Carlito" panose="020B0604020202020204" charset="0"/>
              </a:rPr>
              <a:t>Cette section permet de gérer les auteurs de la bibliothèque.</a:t>
            </a:r>
          </a:p>
          <a:p>
            <a:pPr algn="ctr"/>
            <a:r>
              <a:rPr lang="fr-FR" sz="2800" dirty="0">
                <a:latin typeface="Radley" panose="020B0604020202020204" charset="0"/>
                <a:cs typeface="Carlito" panose="020B0604020202020204" charset="0"/>
              </a:rPr>
              <a:t>Fonctionnalités :</a:t>
            </a:r>
          </a:p>
          <a:p>
            <a:pPr marL="457200" indent="-457200" algn="ctr">
              <a:buFont typeface="Arial" panose="020B0604020202020204" pitchFamily="34" charset="0"/>
              <a:buChar char="•"/>
            </a:pPr>
            <a:r>
              <a:rPr lang="fr-FR" sz="2800" dirty="0">
                <a:latin typeface="Radley" panose="020B0604020202020204" charset="0"/>
                <a:cs typeface="Carlito" panose="020B0604020202020204" charset="0"/>
              </a:rPr>
              <a:t>Ajouter un nouvel auteur</a:t>
            </a:r>
          </a:p>
          <a:p>
            <a:pPr marL="457200" indent="-457200" algn="ctr">
              <a:buFont typeface="Arial" panose="020B0604020202020204" pitchFamily="34" charset="0"/>
              <a:buChar char="•"/>
            </a:pPr>
            <a:r>
              <a:rPr lang="fr-FR" sz="2800" dirty="0">
                <a:latin typeface="Radley" panose="020B0604020202020204" charset="0"/>
                <a:cs typeface="Carlito" panose="020B0604020202020204" charset="0"/>
              </a:rPr>
              <a:t>Modifier ou supprimer un auteur</a:t>
            </a:r>
          </a:p>
          <a:p>
            <a:pPr marL="457200" indent="-457200" algn="ctr">
              <a:buFont typeface="Arial" panose="020B0604020202020204" pitchFamily="34" charset="0"/>
              <a:buChar char="•"/>
            </a:pPr>
            <a:r>
              <a:rPr lang="fr-FR" sz="2800" dirty="0">
                <a:latin typeface="Radley" panose="020B0604020202020204" charset="0"/>
                <a:cs typeface="Carlito" panose="020B0604020202020204" charset="0"/>
              </a:rPr>
              <a:t>Afficher la liste des auteurs avec leur bibliographie</a:t>
            </a:r>
          </a:p>
          <a:p>
            <a:pPr marL="457200" indent="-457200" algn="ctr">
              <a:buFont typeface="Arial" panose="020B0604020202020204" pitchFamily="34" charset="0"/>
              <a:buChar char="•"/>
            </a:pPr>
            <a:r>
              <a:rPr lang="fr-FR" sz="2800" dirty="0">
                <a:latin typeface="Radley" panose="020B0604020202020204" charset="0"/>
                <a:cs typeface="Carlito" panose="020B0604020202020204" charset="0"/>
              </a:rPr>
              <a:t>Rechercher un auteur par nom, prénom ou nationalité</a:t>
            </a:r>
          </a:p>
          <a:p>
            <a:pPr marL="457200" indent="-457200" algn="ctr">
              <a:buFont typeface="Arial" panose="020B0604020202020204" pitchFamily="34" charset="0"/>
              <a:buChar char="•"/>
            </a:pPr>
            <a:r>
              <a:rPr lang="fr-FR" sz="2800" dirty="0">
                <a:latin typeface="Radley" panose="020B0604020202020204" charset="0"/>
                <a:cs typeface="Carlito" panose="020B0604020202020204" charset="0"/>
              </a:rPr>
              <a:t>Consulter les détails de l'auteur (biographie, nationalité, œuvres)</a:t>
            </a:r>
          </a:p>
        </p:txBody>
      </p:sp>
      <p:sp>
        <p:nvSpPr>
          <p:cNvPr id="10" name="TextBox 4">
            <a:extLst>
              <a:ext uri="{FF2B5EF4-FFF2-40B4-BE49-F238E27FC236}">
                <a16:creationId xmlns:a16="http://schemas.microsoft.com/office/drawing/2014/main" id="{86AB8F06-D672-8293-FC24-A3C8D71A4983}"/>
              </a:ext>
            </a:extLst>
          </p:cNvPr>
          <p:cNvSpPr txBox="1"/>
          <p:nvPr/>
        </p:nvSpPr>
        <p:spPr>
          <a:xfrm>
            <a:off x="5938765" y="510284"/>
            <a:ext cx="6407467" cy="1004572"/>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Gestion Auteurs</a:t>
            </a:r>
            <a:endParaRPr lang="en-US" sz="7200" dirty="0">
              <a:solidFill>
                <a:srgbClr val="000000"/>
              </a:solidFill>
              <a:latin typeface="Radley"/>
              <a:ea typeface="Radley"/>
              <a:cs typeface="Radley"/>
              <a:sym typeface="Radley"/>
            </a:endParaRPr>
          </a:p>
        </p:txBody>
      </p:sp>
      <p:grpSp>
        <p:nvGrpSpPr>
          <p:cNvPr id="9" name="Group 7">
            <a:extLst>
              <a:ext uri="{FF2B5EF4-FFF2-40B4-BE49-F238E27FC236}">
                <a16:creationId xmlns:a16="http://schemas.microsoft.com/office/drawing/2014/main" id="{9518B88D-171B-D1CE-A779-2D30E71DE8B2}"/>
              </a:ext>
            </a:extLst>
          </p:cNvPr>
          <p:cNvGrpSpPr/>
          <p:nvPr/>
        </p:nvGrpSpPr>
        <p:grpSpPr>
          <a:xfrm>
            <a:off x="-1085865" y="-205807"/>
            <a:ext cx="2171730" cy="2205796"/>
            <a:chOff x="0" y="0"/>
            <a:chExt cx="812800" cy="825500"/>
          </a:xfrm>
        </p:grpSpPr>
        <p:sp>
          <p:nvSpPr>
            <p:cNvPr id="11" name="Freeform 8">
              <a:extLst>
                <a:ext uri="{FF2B5EF4-FFF2-40B4-BE49-F238E27FC236}">
                  <a16:creationId xmlns:a16="http://schemas.microsoft.com/office/drawing/2014/main" id="{3C044E1E-C16F-957E-607A-29516FC5EF22}"/>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3" name="TextBox 9">
              <a:extLst>
                <a:ext uri="{FF2B5EF4-FFF2-40B4-BE49-F238E27FC236}">
                  <a16:creationId xmlns:a16="http://schemas.microsoft.com/office/drawing/2014/main" id="{BEE15C52-0A3A-D9B4-E64D-D76DBE6CD7E4}"/>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4" name="Group 4">
            <a:extLst>
              <a:ext uri="{FF2B5EF4-FFF2-40B4-BE49-F238E27FC236}">
                <a16:creationId xmlns:a16="http://schemas.microsoft.com/office/drawing/2014/main" id="{BBDD91B1-77BF-5940-AA94-75F40217B54C}"/>
              </a:ext>
            </a:extLst>
          </p:cNvPr>
          <p:cNvGrpSpPr/>
          <p:nvPr/>
        </p:nvGrpSpPr>
        <p:grpSpPr>
          <a:xfrm>
            <a:off x="5938765" y="1670037"/>
            <a:ext cx="7073239" cy="702102"/>
            <a:chOff x="0" y="2546772"/>
            <a:chExt cx="9430985" cy="936136"/>
          </a:xfrm>
        </p:grpSpPr>
        <p:sp>
          <p:nvSpPr>
            <p:cNvPr id="15" name="TextBox 6">
              <a:extLst>
                <a:ext uri="{FF2B5EF4-FFF2-40B4-BE49-F238E27FC236}">
                  <a16:creationId xmlns:a16="http://schemas.microsoft.com/office/drawing/2014/main" id="{2503AEBC-F4AC-F4D2-0E5C-455D2AA512F1}"/>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6" name="AutoShape 7">
              <a:extLst>
                <a:ext uri="{FF2B5EF4-FFF2-40B4-BE49-F238E27FC236}">
                  <a16:creationId xmlns:a16="http://schemas.microsoft.com/office/drawing/2014/main" id="{2233DE31-FF5C-09FA-27AA-815615656DFF}"/>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393366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3" name="Group 3"/>
          <p:cNvGrpSpPr/>
          <p:nvPr/>
        </p:nvGrpSpPr>
        <p:grpSpPr>
          <a:xfrm>
            <a:off x="10432734" y="1893070"/>
            <a:ext cx="4712929" cy="1421148"/>
            <a:chOff x="0" y="0"/>
            <a:chExt cx="6283905" cy="1894864"/>
          </a:xfrm>
        </p:grpSpPr>
        <p:sp>
          <p:nvSpPr>
            <p:cNvPr id="4" name="TextBox 4"/>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5" name="TextBox 5"/>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sp>
        <p:nvSpPr>
          <p:cNvPr id="7" name="TextBox 7"/>
          <p:cNvSpPr txBox="1"/>
          <p:nvPr/>
        </p:nvSpPr>
        <p:spPr>
          <a:xfrm>
            <a:off x="438158" y="2958829"/>
            <a:ext cx="4811975" cy="6121612"/>
          </a:xfrm>
          <a:prstGeom prst="rect">
            <a:avLst/>
          </a:prstGeom>
        </p:spPr>
        <p:txBody>
          <a:bodyPr wrap="square" lIns="0" tIns="0" rIns="0" bIns="0" rtlCol="0" anchor="t">
            <a:spAutoFit/>
          </a:bodyPr>
          <a:lstStyle/>
          <a:p>
            <a:pPr algn="ctr">
              <a:lnSpc>
                <a:spcPts val="3988"/>
              </a:lnSpc>
              <a:spcBef>
                <a:spcPct val="0"/>
              </a:spcBef>
            </a:pPr>
            <a:r>
              <a:rPr lang="en-US" sz="2848" dirty="0">
                <a:solidFill>
                  <a:srgbClr val="000000"/>
                </a:solidFill>
                <a:latin typeface="Radley" panose="020B0604020202020204" charset="0"/>
                <a:ea typeface="Open Sans"/>
                <a:cs typeface="Open Sans"/>
                <a:sym typeface="Open Sans"/>
              </a:rPr>
              <a:t>Cette section est </a:t>
            </a:r>
            <a:r>
              <a:rPr lang="en-US" sz="2848" dirty="0" err="1">
                <a:solidFill>
                  <a:srgbClr val="000000"/>
                </a:solidFill>
                <a:latin typeface="Radley" panose="020B0604020202020204" charset="0"/>
                <a:ea typeface="Open Sans"/>
                <a:cs typeface="Open Sans"/>
                <a:sym typeface="Open Sans"/>
              </a:rPr>
              <a:t>dédiée</a:t>
            </a:r>
            <a:r>
              <a:rPr lang="en-US" sz="2848" dirty="0">
                <a:solidFill>
                  <a:srgbClr val="000000"/>
                </a:solidFill>
                <a:latin typeface="Radley" panose="020B0604020202020204" charset="0"/>
                <a:ea typeface="Open Sans"/>
                <a:cs typeface="Open Sans"/>
                <a:sym typeface="Open Sans"/>
              </a:rPr>
              <a:t> à la gestion des </a:t>
            </a:r>
            <a:r>
              <a:rPr lang="en-US" sz="2848" dirty="0" err="1">
                <a:solidFill>
                  <a:srgbClr val="000000"/>
                </a:solidFill>
                <a:latin typeface="Radley" panose="020B0604020202020204" charset="0"/>
                <a:ea typeface="Open Sans"/>
                <a:cs typeface="Open Sans"/>
                <a:sym typeface="Open Sans"/>
              </a:rPr>
              <a:t>adhérents</a:t>
            </a:r>
            <a:r>
              <a:rPr lang="en-US" sz="2848" dirty="0">
                <a:solidFill>
                  <a:srgbClr val="000000"/>
                </a:solidFill>
                <a:latin typeface="Radley" panose="020B0604020202020204" charset="0"/>
                <a:ea typeface="Open Sans"/>
                <a:cs typeface="Open Sans"/>
                <a:sym typeface="Open Sans"/>
              </a:rPr>
              <a:t> (</a:t>
            </a:r>
            <a:r>
              <a:rPr lang="en-US" sz="2848" dirty="0" err="1">
                <a:solidFill>
                  <a:srgbClr val="000000"/>
                </a:solidFill>
                <a:latin typeface="Radley" panose="020B0604020202020204" charset="0"/>
                <a:ea typeface="Open Sans"/>
                <a:cs typeface="Open Sans"/>
                <a:sym typeface="Open Sans"/>
              </a:rPr>
              <a:t>utilisateurs</a:t>
            </a:r>
            <a:r>
              <a:rPr lang="en-US" sz="2848" dirty="0">
                <a:solidFill>
                  <a:srgbClr val="000000"/>
                </a:solidFill>
                <a:latin typeface="Radley" panose="020B0604020202020204" charset="0"/>
                <a:ea typeface="Open Sans"/>
                <a:cs typeface="Open Sans"/>
                <a:sym typeface="Open Sans"/>
              </a:rPr>
              <a:t>).</a:t>
            </a:r>
          </a:p>
          <a:p>
            <a:pPr algn="ctr">
              <a:lnSpc>
                <a:spcPts val="3988"/>
              </a:lnSpc>
              <a:spcBef>
                <a:spcPct val="0"/>
              </a:spcBef>
            </a:pPr>
            <a:r>
              <a:rPr lang="en-US" sz="2848" dirty="0" err="1">
                <a:solidFill>
                  <a:srgbClr val="000000"/>
                </a:solidFill>
                <a:latin typeface="Radley" panose="020B0604020202020204" charset="0"/>
                <a:ea typeface="Open Sans"/>
                <a:cs typeface="Open Sans"/>
                <a:sym typeface="Open Sans"/>
              </a:rPr>
              <a:t>Fonctionnalités</a:t>
            </a:r>
            <a:r>
              <a:rPr lang="en-US" sz="2848" dirty="0">
                <a:solidFill>
                  <a:srgbClr val="000000"/>
                </a:solidFill>
                <a:latin typeface="Radley" panose="020B0604020202020204" charset="0"/>
                <a:ea typeface="Open Sans"/>
                <a:cs typeface="Open Sans"/>
                <a:sym typeface="Open Sans"/>
              </a:rPr>
              <a:t> :</a:t>
            </a:r>
          </a:p>
          <a:p>
            <a:pPr marL="457200" indent="-457200" algn="ctr">
              <a:lnSpc>
                <a:spcPts val="3988"/>
              </a:lnSpc>
              <a:spcBef>
                <a:spcPct val="0"/>
              </a:spcBef>
              <a:buFont typeface="Arial" panose="020B0604020202020204" pitchFamily="34" charset="0"/>
              <a:buChar char="•"/>
            </a:pPr>
            <a:r>
              <a:rPr lang="en-US" sz="2848" dirty="0" err="1">
                <a:solidFill>
                  <a:srgbClr val="000000"/>
                </a:solidFill>
                <a:latin typeface="Radley" panose="020B0604020202020204" charset="0"/>
                <a:ea typeface="Open Sans"/>
                <a:cs typeface="Open Sans"/>
                <a:sym typeface="Open Sans"/>
              </a:rPr>
              <a:t>Ajouter</a:t>
            </a:r>
            <a:r>
              <a:rPr lang="en-US" sz="2848" dirty="0">
                <a:solidFill>
                  <a:srgbClr val="000000"/>
                </a:solidFill>
                <a:latin typeface="Radley" panose="020B0604020202020204" charset="0"/>
                <a:ea typeface="Open Sans"/>
                <a:cs typeface="Open Sans"/>
                <a:sym typeface="Open Sans"/>
              </a:rPr>
              <a:t> un </a:t>
            </a:r>
            <a:r>
              <a:rPr lang="en-US" sz="2848" dirty="0" err="1">
                <a:solidFill>
                  <a:srgbClr val="000000"/>
                </a:solidFill>
                <a:latin typeface="Radley" panose="020B0604020202020204" charset="0"/>
                <a:ea typeface="Open Sans"/>
                <a:cs typeface="Open Sans"/>
                <a:sym typeface="Open Sans"/>
              </a:rPr>
              <a:t>adhérent</a:t>
            </a:r>
            <a:endParaRPr lang="en-US" sz="2848" dirty="0">
              <a:solidFill>
                <a:srgbClr val="000000"/>
              </a:solidFill>
              <a:latin typeface="Radley" panose="020B0604020202020204" charset="0"/>
              <a:ea typeface="Open Sans"/>
              <a:cs typeface="Open Sans"/>
              <a:sym typeface="Open Sans"/>
            </a:endParaRPr>
          </a:p>
          <a:p>
            <a:pPr marL="457200" indent="-457200" algn="ctr">
              <a:lnSpc>
                <a:spcPts val="3988"/>
              </a:lnSpc>
              <a:spcBef>
                <a:spcPct val="0"/>
              </a:spcBef>
              <a:buFont typeface="Arial" panose="020B0604020202020204" pitchFamily="34" charset="0"/>
              <a:buChar char="•"/>
            </a:pPr>
            <a:r>
              <a:rPr lang="en-US" sz="2848" dirty="0">
                <a:solidFill>
                  <a:srgbClr val="000000"/>
                </a:solidFill>
                <a:latin typeface="Radley" panose="020B0604020202020204" charset="0"/>
                <a:ea typeface="Open Sans"/>
                <a:cs typeface="Open Sans"/>
                <a:sym typeface="Open Sans"/>
              </a:rPr>
              <a:t>Modifier les </a:t>
            </a:r>
            <a:r>
              <a:rPr lang="en-US" sz="2848" dirty="0" err="1">
                <a:solidFill>
                  <a:srgbClr val="000000"/>
                </a:solidFill>
                <a:latin typeface="Radley" panose="020B0604020202020204" charset="0"/>
                <a:ea typeface="Open Sans"/>
                <a:cs typeface="Open Sans"/>
                <a:sym typeface="Open Sans"/>
              </a:rPr>
              <a:t>informations</a:t>
            </a:r>
            <a:r>
              <a:rPr lang="en-US" sz="2848" dirty="0">
                <a:solidFill>
                  <a:srgbClr val="000000"/>
                </a:solidFill>
                <a:latin typeface="Radley" panose="020B0604020202020204" charset="0"/>
                <a:ea typeface="Open Sans"/>
                <a:cs typeface="Open Sans"/>
                <a:sym typeface="Open Sans"/>
              </a:rPr>
              <a:t> d’un </a:t>
            </a:r>
            <a:r>
              <a:rPr lang="en-US" sz="2848" dirty="0" err="1">
                <a:solidFill>
                  <a:srgbClr val="000000"/>
                </a:solidFill>
                <a:latin typeface="Radley" panose="020B0604020202020204" charset="0"/>
                <a:ea typeface="Open Sans"/>
                <a:cs typeface="Open Sans"/>
                <a:sym typeface="Open Sans"/>
              </a:rPr>
              <a:t>adhérent</a:t>
            </a:r>
            <a:endParaRPr lang="en-US" sz="2848" dirty="0">
              <a:solidFill>
                <a:srgbClr val="000000"/>
              </a:solidFill>
              <a:latin typeface="Radley" panose="020B0604020202020204" charset="0"/>
              <a:ea typeface="Open Sans"/>
              <a:cs typeface="Open Sans"/>
              <a:sym typeface="Open Sans"/>
            </a:endParaRPr>
          </a:p>
          <a:p>
            <a:pPr marL="457200" indent="-457200" algn="ctr">
              <a:lnSpc>
                <a:spcPts val="3988"/>
              </a:lnSpc>
              <a:spcBef>
                <a:spcPct val="0"/>
              </a:spcBef>
              <a:buFont typeface="Arial" panose="020B0604020202020204" pitchFamily="34" charset="0"/>
              <a:buChar char="•"/>
            </a:pPr>
            <a:r>
              <a:rPr lang="en-US" sz="2848" dirty="0" err="1">
                <a:solidFill>
                  <a:srgbClr val="000000"/>
                </a:solidFill>
                <a:latin typeface="Radley" panose="020B0604020202020204" charset="0"/>
                <a:ea typeface="Open Sans"/>
                <a:cs typeface="Open Sans"/>
                <a:sym typeface="Open Sans"/>
              </a:rPr>
              <a:t>Supprimer</a:t>
            </a:r>
            <a:r>
              <a:rPr lang="en-US" sz="2848" dirty="0">
                <a:solidFill>
                  <a:srgbClr val="000000"/>
                </a:solidFill>
                <a:latin typeface="Radley" panose="020B0604020202020204" charset="0"/>
                <a:ea typeface="Open Sans"/>
                <a:cs typeface="Open Sans"/>
                <a:sym typeface="Open Sans"/>
              </a:rPr>
              <a:t> un </a:t>
            </a:r>
            <a:r>
              <a:rPr lang="en-US" sz="2848" dirty="0" err="1">
                <a:solidFill>
                  <a:srgbClr val="000000"/>
                </a:solidFill>
                <a:latin typeface="Radley" panose="020B0604020202020204" charset="0"/>
                <a:ea typeface="Open Sans"/>
                <a:cs typeface="Open Sans"/>
                <a:sym typeface="Open Sans"/>
              </a:rPr>
              <a:t>adhérent</a:t>
            </a:r>
            <a:endParaRPr lang="en-US" sz="2848" dirty="0">
              <a:solidFill>
                <a:srgbClr val="000000"/>
              </a:solidFill>
              <a:latin typeface="Radley" panose="020B0604020202020204" charset="0"/>
              <a:ea typeface="Open Sans"/>
              <a:cs typeface="Open Sans"/>
              <a:sym typeface="Open Sans"/>
            </a:endParaRPr>
          </a:p>
          <a:p>
            <a:pPr marL="457200" indent="-457200" algn="ctr">
              <a:lnSpc>
                <a:spcPts val="3988"/>
              </a:lnSpc>
              <a:spcBef>
                <a:spcPct val="0"/>
              </a:spcBef>
              <a:buFont typeface="Arial" panose="020B0604020202020204" pitchFamily="34" charset="0"/>
              <a:buChar char="•"/>
            </a:pPr>
            <a:r>
              <a:rPr lang="en-US" sz="2848" dirty="0">
                <a:solidFill>
                  <a:srgbClr val="000000"/>
                </a:solidFill>
                <a:latin typeface="Radley" panose="020B0604020202020204" charset="0"/>
                <a:ea typeface="Open Sans"/>
                <a:cs typeface="Open Sans"/>
                <a:sym typeface="Open Sans"/>
              </a:rPr>
              <a:t>Consulter la </a:t>
            </a:r>
            <a:r>
              <a:rPr lang="en-US" sz="2848" dirty="0" err="1">
                <a:solidFill>
                  <a:srgbClr val="000000"/>
                </a:solidFill>
                <a:latin typeface="Radley" panose="020B0604020202020204" charset="0"/>
                <a:ea typeface="Open Sans"/>
                <a:cs typeface="Open Sans"/>
                <a:sym typeface="Open Sans"/>
              </a:rPr>
              <a:t>liste</a:t>
            </a:r>
            <a:r>
              <a:rPr lang="en-US" sz="2848" dirty="0">
                <a:solidFill>
                  <a:srgbClr val="000000"/>
                </a:solidFill>
                <a:latin typeface="Radley" panose="020B0604020202020204" charset="0"/>
                <a:ea typeface="Open Sans"/>
                <a:cs typeface="Open Sans"/>
                <a:sym typeface="Open Sans"/>
              </a:rPr>
              <a:t> des </a:t>
            </a:r>
            <a:r>
              <a:rPr lang="en-US" sz="2848" dirty="0" err="1">
                <a:solidFill>
                  <a:srgbClr val="000000"/>
                </a:solidFill>
                <a:latin typeface="Radley" panose="020B0604020202020204" charset="0"/>
                <a:ea typeface="Open Sans"/>
                <a:cs typeface="Open Sans"/>
                <a:sym typeface="Open Sans"/>
              </a:rPr>
              <a:t>adhérents</a:t>
            </a:r>
            <a:endParaRPr lang="en-US" sz="2848" dirty="0">
              <a:solidFill>
                <a:srgbClr val="000000"/>
              </a:solidFill>
              <a:latin typeface="Radley" panose="020B0604020202020204" charset="0"/>
              <a:ea typeface="Open Sans"/>
              <a:cs typeface="Open Sans"/>
              <a:sym typeface="Open Sans"/>
            </a:endParaRPr>
          </a:p>
          <a:p>
            <a:pPr marL="457200" indent="-457200" algn="ctr">
              <a:lnSpc>
                <a:spcPts val="3988"/>
              </a:lnSpc>
              <a:spcBef>
                <a:spcPct val="0"/>
              </a:spcBef>
              <a:buFont typeface="Arial" panose="020B0604020202020204" pitchFamily="34" charset="0"/>
              <a:buChar char="•"/>
            </a:pPr>
            <a:r>
              <a:rPr lang="en-US" sz="2848" dirty="0">
                <a:solidFill>
                  <a:srgbClr val="000000"/>
                </a:solidFill>
                <a:latin typeface="Radley" panose="020B0604020202020204" charset="0"/>
                <a:ea typeface="Open Sans"/>
                <a:cs typeface="Open Sans"/>
                <a:sym typeface="Open Sans"/>
              </a:rPr>
              <a:t>Voir </a:t>
            </a:r>
            <a:r>
              <a:rPr lang="en-US" sz="2848" dirty="0" err="1">
                <a:solidFill>
                  <a:srgbClr val="000000"/>
                </a:solidFill>
                <a:latin typeface="Radley" panose="020B0604020202020204" charset="0"/>
                <a:ea typeface="Open Sans"/>
                <a:cs typeface="Open Sans"/>
                <a:sym typeface="Open Sans"/>
              </a:rPr>
              <a:t>l’historique</a:t>
            </a:r>
            <a:r>
              <a:rPr lang="en-US" sz="2848" dirty="0">
                <a:solidFill>
                  <a:srgbClr val="000000"/>
                </a:solidFill>
                <a:latin typeface="Radley" panose="020B0604020202020204" charset="0"/>
                <a:ea typeface="Open Sans"/>
                <a:cs typeface="Open Sans"/>
                <a:sym typeface="Open Sans"/>
              </a:rPr>
              <a:t> des </a:t>
            </a:r>
            <a:r>
              <a:rPr lang="en-US" sz="2848" dirty="0" err="1">
                <a:solidFill>
                  <a:srgbClr val="000000"/>
                </a:solidFill>
                <a:latin typeface="Radley" panose="020B0604020202020204" charset="0"/>
                <a:ea typeface="Open Sans"/>
                <a:cs typeface="Open Sans"/>
                <a:sym typeface="Open Sans"/>
              </a:rPr>
              <a:t>emprunts</a:t>
            </a:r>
            <a:r>
              <a:rPr lang="en-US" sz="2848" dirty="0">
                <a:solidFill>
                  <a:srgbClr val="000000"/>
                </a:solidFill>
                <a:latin typeface="Radley" panose="020B0604020202020204" charset="0"/>
                <a:ea typeface="Open Sans"/>
                <a:cs typeface="Open Sans"/>
                <a:sym typeface="Open Sans"/>
              </a:rPr>
              <a:t> d’un </a:t>
            </a:r>
            <a:r>
              <a:rPr lang="en-US" sz="2848" dirty="0" err="1">
                <a:solidFill>
                  <a:srgbClr val="000000"/>
                </a:solidFill>
                <a:latin typeface="Radley" panose="020B0604020202020204" charset="0"/>
                <a:ea typeface="Open Sans"/>
                <a:cs typeface="Open Sans"/>
                <a:sym typeface="Open Sans"/>
              </a:rPr>
              <a:t>adhérent</a:t>
            </a:r>
            <a:endParaRPr lang="en-US" sz="2848" dirty="0">
              <a:solidFill>
                <a:srgbClr val="000000"/>
              </a:solidFill>
              <a:latin typeface="Radley" panose="020B0604020202020204" charset="0"/>
              <a:ea typeface="Open Sans"/>
              <a:cs typeface="Open Sans"/>
              <a:sym typeface="Open Sans"/>
            </a:endParaRPr>
          </a:p>
        </p:txBody>
      </p:sp>
      <p:pic>
        <p:nvPicPr>
          <p:cNvPr id="10" name="Image 9" descr="Une image contenant texte, capture d’écran, logiciel, Police&#10;&#10;Le contenu généré par l’IA peut être incorrect.">
            <a:extLst>
              <a:ext uri="{FF2B5EF4-FFF2-40B4-BE49-F238E27FC236}">
                <a16:creationId xmlns:a16="http://schemas.microsoft.com/office/drawing/2014/main" id="{4586ACD5-E253-CD84-B25A-80515B93E0EB}"/>
              </a:ext>
            </a:extLst>
          </p:cNvPr>
          <p:cNvPicPr>
            <a:picLocks noChangeAspect="1"/>
          </p:cNvPicPr>
          <p:nvPr/>
        </p:nvPicPr>
        <p:blipFill>
          <a:blip r:embed="rId2"/>
          <a:stretch>
            <a:fillRect/>
          </a:stretch>
        </p:blipFill>
        <p:spPr>
          <a:xfrm>
            <a:off x="5380932" y="2472791"/>
            <a:ext cx="12627918" cy="7093689"/>
          </a:xfrm>
          <a:prstGeom prst="roundRect">
            <a:avLst/>
          </a:prstGeom>
        </p:spPr>
      </p:pic>
      <p:sp>
        <p:nvSpPr>
          <p:cNvPr id="11" name="TextBox 4">
            <a:extLst>
              <a:ext uri="{FF2B5EF4-FFF2-40B4-BE49-F238E27FC236}">
                <a16:creationId xmlns:a16="http://schemas.microsoft.com/office/drawing/2014/main" id="{F36515E8-E8DF-E8C3-074B-448455D61431}"/>
              </a:ext>
            </a:extLst>
          </p:cNvPr>
          <p:cNvSpPr txBox="1"/>
          <p:nvPr/>
        </p:nvSpPr>
        <p:spPr>
          <a:xfrm>
            <a:off x="5938765" y="510284"/>
            <a:ext cx="8691635" cy="1006173"/>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Gestion Adherents</a:t>
            </a:r>
            <a:endParaRPr lang="en-US" sz="7200" dirty="0">
              <a:solidFill>
                <a:srgbClr val="000000"/>
              </a:solidFill>
              <a:latin typeface="Radley"/>
              <a:ea typeface="Radley"/>
              <a:cs typeface="Radley"/>
              <a:sym typeface="Radley"/>
            </a:endParaRPr>
          </a:p>
        </p:txBody>
      </p:sp>
      <p:grpSp>
        <p:nvGrpSpPr>
          <p:cNvPr id="12" name="Group 7">
            <a:extLst>
              <a:ext uri="{FF2B5EF4-FFF2-40B4-BE49-F238E27FC236}">
                <a16:creationId xmlns:a16="http://schemas.microsoft.com/office/drawing/2014/main" id="{671995E2-18F4-8ECC-8374-D9FC68A0C01D}"/>
              </a:ext>
            </a:extLst>
          </p:cNvPr>
          <p:cNvGrpSpPr/>
          <p:nvPr/>
        </p:nvGrpSpPr>
        <p:grpSpPr>
          <a:xfrm>
            <a:off x="-1085865" y="-205807"/>
            <a:ext cx="2171730" cy="2205796"/>
            <a:chOff x="0" y="0"/>
            <a:chExt cx="812800" cy="825500"/>
          </a:xfrm>
        </p:grpSpPr>
        <p:sp>
          <p:nvSpPr>
            <p:cNvPr id="13" name="Freeform 8">
              <a:extLst>
                <a:ext uri="{FF2B5EF4-FFF2-40B4-BE49-F238E27FC236}">
                  <a16:creationId xmlns:a16="http://schemas.microsoft.com/office/drawing/2014/main" id="{1451270E-A35C-4004-AE19-E49CC7F1E565}"/>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4" name="TextBox 9">
              <a:extLst>
                <a:ext uri="{FF2B5EF4-FFF2-40B4-BE49-F238E27FC236}">
                  <a16:creationId xmlns:a16="http://schemas.microsoft.com/office/drawing/2014/main" id="{791438EB-31AA-3BDD-CDD6-8791C473AB3E}"/>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5" name="Group 4">
            <a:extLst>
              <a:ext uri="{FF2B5EF4-FFF2-40B4-BE49-F238E27FC236}">
                <a16:creationId xmlns:a16="http://schemas.microsoft.com/office/drawing/2014/main" id="{2784E18D-6C8D-B5F6-6347-43C3F546F358}"/>
              </a:ext>
            </a:extLst>
          </p:cNvPr>
          <p:cNvGrpSpPr/>
          <p:nvPr/>
        </p:nvGrpSpPr>
        <p:grpSpPr>
          <a:xfrm>
            <a:off x="5938765" y="1670037"/>
            <a:ext cx="7073239" cy="702102"/>
            <a:chOff x="0" y="2546772"/>
            <a:chExt cx="9430985" cy="936136"/>
          </a:xfrm>
        </p:grpSpPr>
        <p:sp>
          <p:nvSpPr>
            <p:cNvPr id="16" name="TextBox 6">
              <a:extLst>
                <a:ext uri="{FF2B5EF4-FFF2-40B4-BE49-F238E27FC236}">
                  <a16:creationId xmlns:a16="http://schemas.microsoft.com/office/drawing/2014/main" id="{3C2DC4A2-2919-3294-DCAE-F892109064B1}"/>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7" name="AutoShape 7">
              <a:extLst>
                <a:ext uri="{FF2B5EF4-FFF2-40B4-BE49-F238E27FC236}">
                  <a16:creationId xmlns:a16="http://schemas.microsoft.com/office/drawing/2014/main" id="{C68D8C2C-5D24-7960-0003-139BB3A96B60}"/>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pic>
        <p:nvPicPr>
          <p:cNvPr id="11" name="Image 10" descr="Une image contenant texte, logiciel, Icône d’ordinateur, nombre&#10;&#10;Le contenu généré par l’IA peut être incorrect.">
            <a:extLst>
              <a:ext uri="{FF2B5EF4-FFF2-40B4-BE49-F238E27FC236}">
                <a16:creationId xmlns:a16="http://schemas.microsoft.com/office/drawing/2014/main" id="{ADFE6B37-03B6-9BE9-C8B4-BB9F6A4D5981}"/>
              </a:ext>
            </a:extLst>
          </p:cNvPr>
          <p:cNvPicPr>
            <a:picLocks noChangeAspect="1"/>
          </p:cNvPicPr>
          <p:nvPr/>
        </p:nvPicPr>
        <p:blipFill>
          <a:blip r:embed="rId2"/>
          <a:stretch>
            <a:fillRect/>
          </a:stretch>
        </p:blipFill>
        <p:spPr>
          <a:xfrm>
            <a:off x="6172200" y="2467348"/>
            <a:ext cx="11963400" cy="7095751"/>
          </a:xfrm>
          <a:prstGeom prst="roundRect">
            <a:avLst/>
          </a:prstGeom>
        </p:spPr>
      </p:pic>
      <p:grpSp>
        <p:nvGrpSpPr>
          <p:cNvPr id="3" name="Group 3"/>
          <p:cNvGrpSpPr/>
          <p:nvPr/>
        </p:nvGrpSpPr>
        <p:grpSpPr>
          <a:xfrm>
            <a:off x="10432734" y="1893070"/>
            <a:ext cx="4712929" cy="1421148"/>
            <a:chOff x="0" y="0"/>
            <a:chExt cx="6283905" cy="1894864"/>
          </a:xfrm>
        </p:grpSpPr>
        <p:sp>
          <p:nvSpPr>
            <p:cNvPr id="4" name="TextBox 4"/>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5" name="TextBox 5"/>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
        <p:nvSpPr>
          <p:cNvPr id="7" name="TextBox 7"/>
          <p:cNvSpPr txBox="1"/>
          <p:nvPr/>
        </p:nvSpPr>
        <p:spPr>
          <a:xfrm>
            <a:off x="275783" y="2467348"/>
            <a:ext cx="5733108" cy="6594498"/>
          </a:xfrm>
          <a:prstGeom prst="rect">
            <a:avLst/>
          </a:prstGeom>
        </p:spPr>
        <p:txBody>
          <a:bodyPr wrap="square" lIns="0" tIns="0" rIns="0" bIns="0" rtlCol="0" anchor="t">
            <a:spAutoFit/>
          </a:bodyPr>
          <a:lstStyle/>
          <a:p>
            <a:pPr algn="ctr">
              <a:lnSpc>
                <a:spcPts val="5190"/>
              </a:lnSpc>
            </a:pPr>
            <a:endParaRPr sz="2800" dirty="0"/>
          </a:p>
          <a:p>
            <a:pPr algn="ctr">
              <a:lnSpc>
                <a:spcPts val="5190"/>
              </a:lnSpc>
            </a:pPr>
            <a:r>
              <a:rPr lang="en-US" sz="2800" dirty="0">
                <a:solidFill>
                  <a:srgbClr val="000000"/>
                </a:solidFill>
                <a:latin typeface="Radley" panose="020B0604020202020204" charset="0"/>
                <a:ea typeface="Open Sans"/>
                <a:cs typeface="Open Sans"/>
                <a:sym typeface="Open Sans"/>
              </a:rPr>
              <a:t>Cette section </a:t>
            </a:r>
            <a:r>
              <a:rPr lang="en-US" sz="2800" dirty="0" err="1">
                <a:solidFill>
                  <a:srgbClr val="000000"/>
                </a:solidFill>
                <a:latin typeface="Radley" panose="020B0604020202020204" charset="0"/>
                <a:ea typeface="Open Sans"/>
                <a:cs typeface="Open Sans"/>
                <a:sym typeface="Open Sans"/>
              </a:rPr>
              <a:t>permet</a:t>
            </a:r>
            <a:r>
              <a:rPr lang="en-US" sz="2800" dirty="0">
                <a:solidFill>
                  <a:srgbClr val="000000"/>
                </a:solidFill>
                <a:latin typeface="Radley" panose="020B0604020202020204" charset="0"/>
                <a:ea typeface="Open Sans"/>
                <a:cs typeface="Open Sans"/>
                <a:sym typeface="Open Sans"/>
              </a:rPr>
              <a:t> de </a:t>
            </a:r>
            <a:r>
              <a:rPr lang="en-US" sz="2800" dirty="0" err="1">
                <a:solidFill>
                  <a:srgbClr val="000000"/>
                </a:solidFill>
                <a:latin typeface="Radley" panose="020B0604020202020204" charset="0"/>
                <a:ea typeface="Open Sans"/>
                <a:cs typeface="Open Sans"/>
                <a:sym typeface="Open Sans"/>
              </a:rPr>
              <a:t>gérer</a:t>
            </a:r>
            <a:r>
              <a:rPr lang="en-US" sz="2800" dirty="0">
                <a:solidFill>
                  <a:srgbClr val="000000"/>
                </a:solidFill>
                <a:latin typeface="Radley" panose="020B0604020202020204" charset="0"/>
                <a:ea typeface="Open Sans"/>
                <a:cs typeface="Open Sans"/>
                <a:sym typeface="Open Sans"/>
              </a:rPr>
              <a:t> les </a:t>
            </a:r>
            <a:r>
              <a:rPr lang="en-US" sz="2800" dirty="0" err="1">
                <a:solidFill>
                  <a:srgbClr val="000000"/>
                </a:solidFill>
                <a:latin typeface="Radley" panose="020B0604020202020204" charset="0"/>
                <a:ea typeface="Open Sans"/>
                <a:cs typeface="Open Sans"/>
                <a:sym typeface="Open Sans"/>
              </a:rPr>
              <a:t>emprunts</a:t>
            </a:r>
            <a:r>
              <a:rPr lang="en-US" sz="2800" dirty="0">
                <a:solidFill>
                  <a:srgbClr val="000000"/>
                </a:solidFill>
                <a:latin typeface="Radley" panose="020B0604020202020204" charset="0"/>
                <a:ea typeface="Open Sans"/>
                <a:cs typeface="Open Sans"/>
                <a:sym typeface="Open Sans"/>
              </a:rPr>
              <a:t> et les retours des livres.</a:t>
            </a:r>
          </a:p>
          <a:p>
            <a:pPr algn="ctr">
              <a:lnSpc>
                <a:spcPts val="5190"/>
              </a:lnSpc>
            </a:pPr>
            <a:r>
              <a:rPr lang="en-US" sz="2800" dirty="0" err="1">
                <a:solidFill>
                  <a:srgbClr val="000000"/>
                </a:solidFill>
                <a:latin typeface="Radley" panose="020B0604020202020204" charset="0"/>
                <a:ea typeface="Open Sans"/>
                <a:cs typeface="Open Sans"/>
                <a:sym typeface="Open Sans"/>
              </a:rPr>
              <a:t>Fonctionnalités</a:t>
            </a:r>
            <a:r>
              <a:rPr lang="en-US" sz="2800" dirty="0">
                <a:solidFill>
                  <a:srgbClr val="000000"/>
                </a:solidFill>
                <a:latin typeface="Radley" panose="020B0604020202020204" charset="0"/>
                <a:ea typeface="Open Sans"/>
                <a:cs typeface="Open Sans"/>
                <a:sym typeface="Open Sans"/>
              </a:rPr>
              <a:t> :</a:t>
            </a:r>
          </a:p>
          <a:p>
            <a:pPr marL="457200" indent="-457200" algn="ctr">
              <a:lnSpc>
                <a:spcPts val="5190"/>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Enregistrer</a:t>
            </a:r>
            <a:r>
              <a:rPr lang="en-US" sz="2800" dirty="0">
                <a:solidFill>
                  <a:srgbClr val="000000"/>
                </a:solidFill>
                <a:latin typeface="Radley" panose="020B0604020202020204" charset="0"/>
                <a:ea typeface="Open Sans"/>
                <a:cs typeface="Open Sans"/>
                <a:sym typeface="Open Sans"/>
              </a:rPr>
              <a:t> un </a:t>
            </a:r>
            <a:r>
              <a:rPr lang="en-US" sz="2800" dirty="0" err="1">
                <a:solidFill>
                  <a:srgbClr val="000000"/>
                </a:solidFill>
                <a:latin typeface="Radley" panose="020B0604020202020204" charset="0"/>
                <a:ea typeface="Open Sans"/>
                <a:cs typeface="Open Sans"/>
                <a:sym typeface="Open Sans"/>
              </a:rPr>
              <a:t>nouvel</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emprunt</a:t>
            </a:r>
            <a:endParaRPr lang="en-US" sz="2800" dirty="0">
              <a:solidFill>
                <a:srgbClr val="000000"/>
              </a:solidFill>
              <a:latin typeface="Radley" panose="020B0604020202020204" charset="0"/>
              <a:ea typeface="Open Sans"/>
              <a:cs typeface="Open Sans"/>
              <a:sym typeface="Open Sans"/>
            </a:endParaRPr>
          </a:p>
          <a:p>
            <a:pPr marL="457200" indent="-457200" algn="ctr">
              <a:lnSpc>
                <a:spcPts val="5190"/>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Gérer</a:t>
            </a:r>
            <a:r>
              <a:rPr lang="en-US" sz="2800" dirty="0">
                <a:solidFill>
                  <a:srgbClr val="000000"/>
                </a:solidFill>
                <a:latin typeface="Radley" panose="020B0604020202020204" charset="0"/>
                <a:ea typeface="Open Sans"/>
                <a:cs typeface="Open Sans"/>
                <a:sym typeface="Open Sans"/>
              </a:rPr>
              <a:t> le retour des livres</a:t>
            </a:r>
          </a:p>
          <a:p>
            <a:pPr marL="457200" indent="-457200" algn="ctr">
              <a:lnSpc>
                <a:spcPts val="5190"/>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Afficher</a:t>
            </a:r>
            <a:r>
              <a:rPr lang="en-US" sz="2800" dirty="0">
                <a:solidFill>
                  <a:srgbClr val="000000"/>
                </a:solidFill>
                <a:latin typeface="Radley" panose="020B0604020202020204" charset="0"/>
                <a:ea typeface="Open Sans"/>
                <a:cs typeface="Open Sans"/>
                <a:sym typeface="Open Sans"/>
              </a:rPr>
              <a:t> les </a:t>
            </a:r>
            <a:r>
              <a:rPr lang="en-US" sz="2800" dirty="0" err="1">
                <a:solidFill>
                  <a:srgbClr val="000000"/>
                </a:solidFill>
                <a:latin typeface="Radley" panose="020B0604020202020204" charset="0"/>
                <a:ea typeface="Open Sans"/>
                <a:cs typeface="Open Sans"/>
                <a:sym typeface="Open Sans"/>
              </a:rPr>
              <a:t>emprunts</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en</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cours</a:t>
            </a:r>
            <a:endParaRPr lang="en-US" sz="2800" dirty="0">
              <a:solidFill>
                <a:srgbClr val="000000"/>
              </a:solidFill>
              <a:latin typeface="Radley" panose="020B0604020202020204" charset="0"/>
              <a:ea typeface="Open Sans"/>
              <a:cs typeface="Open Sans"/>
              <a:sym typeface="Open Sans"/>
            </a:endParaRPr>
          </a:p>
          <a:p>
            <a:pPr marL="457200" indent="-457200" algn="ctr">
              <a:lnSpc>
                <a:spcPts val="5190"/>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Suivre</a:t>
            </a:r>
            <a:r>
              <a:rPr lang="en-US" sz="2800" dirty="0">
                <a:solidFill>
                  <a:srgbClr val="000000"/>
                </a:solidFill>
                <a:latin typeface="Radley" panose="020B0604020202020204" charset="0"/>
                <a:ea typeface="Open Sans"/>
                <a:cs typeface="Open Sans"/>
                <a:sym typeface="Open Sans"/>
              </a:rPr>
              <a:t> les dates de retour</a:t>
            </a:r>
          </a:p>
          <a:p>
            <a:pPr marL="457200" indent="-457200" algn="ctr">
              <a:lnSpc>
                <a:spcPts val="5190"/>
              </a:lnSpc>
              <a:spcBef>
                <a:spcPct val="0"/>
              </a:spcBef>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Éviter</a:t>
            </a:r>
            <a:r>
              <a:rPr lang="en-US" sz="2800" dirty="0">
                <a:solidFill>
                  <a:srgbClr val="000000"/>
                </a:solidFill>
                <a:latin typeface="Radley" panose="020B0604020202020204" charset="0"/>
                <a:ea typeface="Open Sans"/>
                <a:cs typeface="Open Sans"/>
                <a:sym typeface="Open Sans"/>
              </a:rPr>
              <a:t> les retards et les </a:t>
            </a:r>
            <a:r>
              <a:rPr lang="en-US" sz="2800" dirty="0" err="1">
                <a:solidFill>
                  <a:srgbClr val="000000"/>
                </a:solidFill>
                <a:latin typeface="Radley" panose="020B0604020202020204" charset="0"/>
                <a:ea typeface="Open Sans"/>
                <a:cs typeface="Open Sans"/>
                <a:sym typeface="Open Sans"/>
              </a:rPr>
              <a:t>pertes</a:t>
            </a:r>
            <a:r>
              <a:rPr lang="en-US" sz="2800" dirty="0">
                <a:solidFill>
                  <a:srgbClr val="000000"/>
                </a:solidFill>
                <a:latin typeface="Radley" panose="020B0604020202020204" charset="0"/>
                <a:ea typeface="Open Sans"/>
                <a:cs typeface="Open Sans"/>
                <a:sym typeface="Open Sans"/>
              </a:rPr>
              <a:t> de livres</a:t>
            </a:r>
          </a:p>
        </p:txBody>
      </p:sp>
      <p:sp>
        <p:nvSpPr>
          <p:cNvPr id="9" name="TextBox 4">
            <a:extLst>
              <a:ext uri="{FF2B5EF4-FFF2-40B4-BE49-F238E27FC236}">
                <a16:creationId xmlns:a16="http://schemas.microsoft.com/office/drawing/2014/main" id="{30E124DC-C324-94F2-D61D-C2FAD8042F3C}"/>
              </a:ext>
            </a:extLst>
          </p:cNvPr>
          <p:cNvSpPr txBox="1"/>
          <p:nvPr/>
        </p:nvSpPr>
        <p:spPr>
          <a:xfrm>
            <a:off x="5938765" y="510284"/>
            <a:ext cx="8082035" cy="1006173"/>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Gestion </a:t>
            </a:r>
            <a:r>
              <a:rPr lang="en-US" sz="7000" dirty="0" err="1">
                <a:solidFill>
                  <a:srgbClr val="000000"/>
                </a:solidFill>
                <a:latin typeface="Radley"/>
                <a:ea typeface="Radley"/>
                <a:cs typeface="Radley"/>
                <a:sym typeface="Radley"/>
              </a:rPr>
              <a:t>Emprunts</a:t>
            </a:r>
            <a:endParaRPr lang="en-US" sz="7200" dirty="0">
              <a:solidFill>
                <a:srgbClr val="000000"/>
              </a:solidFill>
              <a:latin typeface="Radley"/>
              <a:ea typeface="Radley"/>
              <a:cs typeface="Radley"/>
              <a:sym typeface="Radley"/>
            </a:endParaRPr>
          </a:p>
        </p:txBody>
      </p:sp>
      <p:grpSp>
        <p:nvGrpSpPr>
          <p:cNvPr id="12" name="Group 7">
            <a:extLst>
              <a:ext uri="{FF2B5EF4-FFF2-40B4-BE49-F238E27FC236}">
                <a16:creationId xmlns:a16="http://schemas.microsoft.com/office/drawing/2014/main" id="{BB88F07B-8141-9E68-1967-094A53BE57E6}"/>
              </a:ext>
            </a:extLst>
          </p:cNvPr>
          <p:cNvGrpSpPr/>
          <p:nvPr/>
        </p:nvGrpSpPr>
        <p:grpSpPr>
          <a:xfrm>
            <a:off x="-1085865" y="-205807"/>
            <a:ext cx="2171730" cy="2205796"/>
            <a:chOff x="0" y="0"/>
            <a:chExt cx="812800" cy="825500"/>
          </a:xfrm>
        </p:grpSpPr>
        <p:sp>
          <p:nvSpPr>
            <p:cNvPr id="13" name="Freeform 8">
              <a:extLst>
                <a:ext uri="{FF2B5EF4-FFF2-40B4-BE49-F238E27FC236}">
                  <a16:creationId xmlns:a16="http://schemas.microsoft.com/office/drawing/2014/main" id="{210E8481-E9EC-7486-B175-F71481FBC727}"/>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4" name="TextBox 9">
              <a:extLst>
                <a:ext uri="{FF2B5EF4-FFF2-40B4-BE49-F238E27FC236}">
                  <a16:creationId xmlns:a16="http://schemas.microsoft.com/office/drawing/2014/main" id="{7BB00834-4CD6-1E4B-2ABA-F6ABE1C3CCF4}"/>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5" name="Group 4">
            <a:extLst>
              <a:ext uri="{FF2B5EF4-FFF2-40B4-BE49-F238E27FC236}">
                <a16:creationId xmlns:a16="http://schemas.microsoft.com/office/drawing/2014/main" id="{8030EFD3-CAF5-9C8C-0A0B-68F52CC5B0C6}"/>
              </a:ext>
            </a:extLst>
          </p:cNvPr>
          <p:cNvGrpSpPr/>
          <p:nvPr/>
        </p:nvGrpSpPr>
        <p:grpSpPr>
          <a:xfrm>
            <a:off x="5938765" y="1670037"/>
            <a:ext cx="7073239" cy="702102"/>
            <a:chOff x="0" y="2546772"/>
            <a:chExt cx="9430985" cy="936136"/>
          </a:xfrm>
        </p:grpSpPr>
        <p:sp>
          <p:nvSpPr>
            <p:cNvPr id="16" name="TextBox 6">
              <a:extLst>
                <a:ext uri="{FF2B5EF4-FFF2-40B4-BE49-F238E27FC236}">
                  <a16:creationId xmlns:a16="http://schemas.microsoft.com/office/drawing/2014/main" id="{9BDEBB70-4B3D-CF3C-09C6-BF59428A1286}"/>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7" name="AutoShape 7">
              <a:extLst>
                <a:ext uri="{FF2B5EF4-FFF2-40B4-BE49-F238E27FC236}">
                  <a16:creationId xmlns:a16="http://schemas.microsoft.com/office/drawing/2014/main" id="{40178BB8-3E1C-565B-6CE5-21A5CA11BF53}"/>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pic>
        <p:nvPicPr>
          <p:cNvPr id="9" name="Image 8" descr="Une image contenant texte, capture d’écran, logiciel, Icône d’ordinateur&#10;&#10;Le contenu généré par l’IA peut être incorrect.">
            <a:extLst>
              <a:ext uri="{FF2B5EF4-FFF2-40B4-BE49-F238E27FC236}">
                <a16:creationId xmlns:a16="http://schemas.microsoft.com/office/drawing/2014/main" id="{91FBF27D-92C3-D0D4-038E-943F6A54D3EF}"/>
              </a:ext>
            </a:extLst>
          </p:cNvPr>
          <p:cNvPicPr>
            <a:picLocks noChangeAspect="1"/>
          </p:cNvPicPr>
          <p:nvPr/>
        </p:nvPicPr>
        <p:blipFill>
          <a:blip r:embed="rId2"/>
          <a:stretch>
            <a:fillRect/>
          </a:stretch>
        </p:blipFill>
        <p:spPr>
          <a:xfrm>
            <a:off x="1409818" y="2857500"/>
            <a:ext cx="15925682" cy="7186801"/>
          </a:xfrm>
          <a:prstGeom prst="roundRect">
            <a:avLst/>
          </a:prstGeom>
        </p:spPr>
      </p:pic>
      <p:sp>
        <p:nvSpPr>
          <p:cNvPr id="4" name="TextBox 4"/>
          <p:cNvSpPr txBox="1"/>
          <p:nvPr/>
        </p:nvSpPr>
        <p:spPr>
          <a:xfrm>
            <a:off x="685800" y="1999989"/>
            <a:ext cx="17983200" cy="594906"/>
          </a:xfrm>
          <a:prstGeom prst="rect">
            <a:avLst/>
          </a:prstGeom>
        </p:spPr>
        <p:txBody>
          <a:bodyPr wrap="square" lIns="0" tIns="0" rIns="0" bIns="0" rtlCol="0" anchor="t">
            <a:spAutoFit/>
          </a:bodyPr>
          <a:lstStyle/>
          <a:p>
            <a:pPr algn="l">
              <a:lnSpc>
                <a:spcPts val="5223"/>
              </a:lnSpc>
            </a:pPr>
            <a:r>
              <a:rPr lang="en-US" sz="2800" dirty="0">
                <a:solidFill>
                  <a:srgbClr val="000000"/>
                </a:solidFill>
                <a:latin typeface="Carlito"/>
                <a:ea typeface="Carlito"/>
                <a:cs typeface="Carlito"/>
                <a:sym typeface="Carlito"/>
              </a:rPr>
              <a:t>Les livres </a:t>
            </a:r>
            <a:r>
              <a:rPr lang="en-US" sz="2800" dirty="0" err="1">
                <a:solidFill>
                  <a:srgbClr val="000000"/>
                </a:solidFill>
                <a:latin typeface="Carlito"/>
                <a:ea typeface="Carlito"/>
                <a:cs typeface="Carlito"/>
                <a:sym typeface="Carlito"/>
              </a:rPr>
              <a:t>sont</a:t>
            </a:r>
            <a:r>
              <a:rPr lang="en-US" sz="2800" dirty="0">
                <a:solidFill>
                  <a:srgbClr val="000000"/>
                </a:solidFill>
                <a:latin typeface="Carlito"/>
                <a:ea typeface="Carlito"/>
                <a:cs typeface="Carlito"/>
                <a:sym typeface="Carlito"/>
              </a:rPr>
              <a:t> </a:t>
            </a:r>
            <a:r>
              <a:rPr lang="en-US" sz="2800" dirty="0" err="1">
                <a:solidFill>
                  <a:srgbClr val="000000"/>
                </a:solidFill>
                <a:latin typeface="Carlito"/>
                <a:ea typeface="Carlito"/>
                <a:cs typeface="Carlito"/>
                <a:sym typeface="Carlito"/>
              </a:rPr>
              <a:t>organisés</a:t>
            </a:r>
            <a:r>
              <a:rPr lang="en-US" sz="2800" dirty="0">
                <a:solidFill>
                  <a:srgbClr val="000000"/>
                </a:solidFill>
                <a:latin typeface="Carlito"/>
                <a:ea typeface="Carlito"/>
                <a:cs typeface="Carlito"/>
                <a:sym typeface="Carlito"/>
              </a:rPr>
              <a:t> </a:t>
            </a:r>
            <a:r>
              <a:rPr lang="en-US" sz="2800" dirty="0" err="1">
                <a:solidFill>
                  <a:srgbClr val="000000"/>
                </a:solidFill>
                <a:latin typeface="Carlito"/>
                <a:ea typeface="Carlito"/>
                <a:cs typeface="Carlito"/>
                <a:sym typeface="Carlito"/>
              </a:rPr>
              <a:t>en</a:t>
            </a:r>
            <a:r>
              <a:rPr lang="en-US" sz="2800" dirty="0">
                <a:solidFill>
                  <a:srgbClr val="000000"/>
                </a:solidFill>
                <a:latin typeface="Carlito"/>
                <a:ea typeface="Carlito"/>
                <a:cs typeface="Carlito"/>
                <a:sym typeface="Carlito"/>
              </a:rPr>
              <a:t> </a:t>
            </a:r>
            <a:r>
              <a:rPr lang="en-US" sz="2800" dirty="0" err="1">
                <a:solidFill>
                  <a:srgbClr val="000000"/>
                </a:solidFill>
                <a:latin typeface="Carlito"/>
                <a:ea typeface="Carlito"/>
                <a:cs typeface="Carlito"/>
                <a:sym typeface="Carlito"/>
              </a:rPr>
              <a:t>catégories</a:t>
            </a:r>
            <a:r>
              <a:rPr lang="en-US" sz="2800" dirty="0">
                <a:solidFill>
                  <a:srgbClr val="000000"/>
                </a:solidFill>
                <a:latin typeface="Carlito"/>
                <a:ea typeface="Carlito"/>
                <a:cs typeface="Carlito"/>
                <a:sym typeface="Carlito"/>
              </a:rPr>
              <a:t>. Cela </a:t>
            </a:r>
            <a:r>
              <a:rPr lang="en-US" sz="2800" dirty="0" err="1">
                <a:solidFill>
                  <a:srgbClr val="000000"/>
                </a:solidFill>
                <a:latin typeface="Carlito"/>
                <a:ea typeface="Carlito"/>
                <a:cs typeface="Carlito"/>
                <a:sym typeface="Carlito"/>
              </a:rPr>
              <a:t>permet</a:t>
            </a:r>
            <a:r>
              <a:rPr lang="en-US" sz="2800" dirty="0">
                <a:solidFill>
                  <a:srgbClr val="000000"/>
                </a:solidFill>
                <a:latin typeface="Carlito"/>
                <a:ea typeface="Carlito"/>
                <a:cs typeface="Carlito"/>
                <a:sym typeface="Carlito"/>
              </a:rPr>
              <a:t> de </a:t>
            </a:r>
            <a:r>
              <a:rPr lang="en-US" sz="2800" dirty="0" err="1">
                <a:solidFill>
                  <a:srgbClr val="000000"/>
                </a:solidFill>
                <a:latin typeface="Carlito"/>
                <a:ea typeface="Carlito"/>
                <a:cs typeface="Carlito"/>
                <a:sym typeface="Carlito"/>
              </a:rPr>
              <a:t>parcourir</a:t>
            </a:r>
            <a:r>
              <a:rPr lang="en-US" sz="2800" dirty="0">
                <a:solidFill>
                  <a:srgbClr val="000000"/>
                </a:solidFill>
                <a:latin typeface="Carlito"/>
                <a:ea typeface="Carlito"/>
                <a:cs typeface="Carlito"/>
                <a:sym typeface="Carlito"/>
              </a:rPr>
              <a:t> </a:t>
            </a:r>
            <a:r>
              <a:rPr lang="en-US" sz="2800" dirty="0" err="1">
                <a:solidFill>
                  <a:srgbClr val="000000"/>
                </a:solidFill>
                <a:latin typeface="Carlito"/>
                <a:ea typeface="Carlito"/>
                <a:cs typeface="Carlito"/>
                <a:sym typeface="Carlito"/>
              </a:rPr>
              <a:t>facilement</a:t>
            </a:r>
            <a:r>
              <a:rPr lang="en-US" sz="2800" dirty="0">
                <a:solidFill>
                  <a:srgbClr val="000000"/>
                </a:solidFill>
                <a:latin typeface="Carlito"/>
                <a:ea typeface="Carlito"/>
                <a:cs typeface="Carlito"/>
                <a:sym typeface="Carlito"/>
              </a:rPr>
              <a:t> les collections par </a:t>
            </a:r>
            <a:r>
              <a:rPr lang="en-US" sz="2800" dirty="0" err="1">
                <a:solidFill>
                  <a:srgbClr val="000000"/>
                </a:solidFill>
                <a:latin typeface="Carlito"/>
                <a:ea typeface="Carlito"/>
                <a:cs typeface="Carlito"/>
                <a:sym typeface="Carlito"/>
              </a:rPr>
              <a:t>thème</a:t>
            </a:r>
            <a:r>
              <a:rPr lang="en-US" sz="2800" dirty="0">
                <a:solidFill>
                  <a:srgbClr val="000000"/>
                </a:solidFill>
                <a:latin typeface="Carlito"/>
                <a:ea typeface="Carlito"/>
                <a:cs typeface="Carlito"/>
                <a:sym typeface="Carlito"/>
              </a:rPr>
              <a:t> </a:t>
            </a:r>
            <a:r>
              <a:rPr lang="en-US" sz="2800" dirty="0" err="1">
                <a:solidFill>
                  <a:srgbClr val="000000"/>
                </a:solidFill>
                <a:latin typeface="Carlito"/>
                <a:ea typeface="Carlito"/>
                <a:cs typeface="Carlito"/>
                <a:sym typeface="Carlito"/>
              </a:rPr>
              <a:t>ou</a:t>
            </a:r>
            <a:r>
              <a:rPr lang="en-US" sz="2800" dirty="0">
                <a:solidFill>
                  <a:srgbClr val="000000"/>
                </a:solidFill>
                <a:latin typeface="Carlito"/>
                <a:ea typeface="Carlito"/>
                <a:cs typeface="Carlito"/>
                <a:sym typeface="Carlito"/>
              </a:rPr>
              <a:t> par genre.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id="7" name="TextBox 4">
            <a:extLst>
              <a:ext uri="{FF2B5EF4-FFF2-40B4-BE49-F238E27FC236}">
                <a16:creationId xmlns:a16="http://schemas.microsoft.com/office/drawing/2014/main" id="{25F07B0F-A480-2F56-C78A-EB7C686A9CBC}"/>
              </a:ext>
            </a:extLst>
          </p:cNvPr>
          <p:cNvSpPr txBox="1"/>
          <p:nvPr/>
        </p:nvSpPr>
        <p:spPr>
          <a:xfrm>
            <a:off x="5938765" y="510284"/>
            <a:ext cx="8082035" cy="1006173"/>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Gestion Categories</a:t>
            </a:r>
            <a:endParaRPr lang="en-US" sz="7200" dirty="0">
              <a:solidFill>
                <a:srgbClr val="000000"/>
              </a:solidFill>
              <a:latin typeface="Radley"/>
              <a:ea typeface="Radley"/>
              <a:cs typeface="Radley"/>
              <a:sym typeface="Radley"/>
            </a:endParaRPr>
          </a:p>
        </p:txBody>
      </p:sp>
      <p:grpSp>
        <p:nvGrpSpPr>
          <p:cNvPr id="10" name="Group 7">
            <a:extLst>
              <a:ext uri="{FF2B5EF4-FFF2-40B4-BE49-F238E27FC236}">
                <a16:creationId xmlns:a16="http://schemas.microsoft.com/office/drawing/2014/main" id="{55D246BF-094F-EEFF-2F26-D4D3539A3EFF}"/>
              </a:ext>
            </a:extLst>
          </p:cNvPr>
          <p:cNvGrpSpPr/>
          <p:nvPr/>
        </p:nvGrpSpPr>
        <p:grpSpPr>
          <a:xfrm>
            <a:off x="-1085865" y="-205807"/>
            <a:ext cx="2171730" cy="2205796"/>
            <a:chOff x="0" y="0"/>
            <a:chExt cx="812800" cy="825500"/>
          </a:xfrm>
        </p:grpSpPr>
        <p:sp>
          <p:nvSpPr>
            <p:cNvPr id="11" name="Freeform 8">
              <a:extLst>
                <a:ext uri="{FF2B5EF4-FFF2-40B4-BE49-F238E27FC236}">
                  <a16:creationId xmlns:a16="http://schemas.microsoft.com/office/drawing/2014/main" id="{B11B87EC-2430-E3F6-ECD0-637E811E58FD}"/>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2" name="TextBox 9">
              <a:extLst>
                <a:ext uri="{FF2B5EF4-FFF2-40B4-BE49-F238E27FC236}">
                  <a16:creationId xmlns:a16="http://schemas.microsoft.com/office/drawing/2014/main" id="{EACBEB5F-880E-3819-B453-F01F2328DEE3}"/>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3" name="Group 4">
            <a:extLst>
              <a:ext uri="{FF2B5EF4-FFF2-40B4-BE49-F238E27FC236}">
                <a16:creationId xmlns:a16="http://schemas.microsoft.com/office/drawing/2014/main" id="{D097F075-E8D5-C63D-A7C1-9A15FCEECEDB}"/>
              </a:ext>
            </a:extLst>
          </p:cNvPr>
          <p:cNvGrpSpPr/>
          <p:nvPr/>
        </p:nvGrpSpPr>
        <p:grpSpPr>
          <a:xfrm>
            <a:off x="5938765" y="1670037"/>
            <a:ext cx="7073239" cy="702102"/>
            <a:chOff x="0" y="2546772"/>
            <a:chExt cx="9430985" cy="936136"/>
          </a:xfrm>
        </p:grpSpPr>
        <p:sp>
          <p:nvSpPr>
            <p:cNvPr id="14" name="TextBox 6">
              <a:extLst>
                <a:ext uri="{FF2B5EF4-FFF2-40B4-BE49-F238E27FC236}">
                  <a16:creationId xmlns:a16="http://schemas.microsoft.com/office/drawing/2014/main" id="{3352F5CA-011D-7F62-4B0D-FB3A9AA3DD75}"/>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5" name="AutoShape 7">
              <a:extLst>
                <a:ext uri="{FF2B5EF4-FFF2-40B4-BE49-F238E27FC236}">
                  <a16:creationId xmlns:a16="http://schemas.microsoft.com/office/drawing/2014/main" id="{412E5A05-6E8C-2C57-5D46-3C268B2DDD64}"/>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6E0D9864-0E05-1D97-74C3-DD92DE4F84A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0A16288-0C5A-4E34-60CE-FE315C390C65}"/>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id="7" name="TextBox 4">
            <a:extLst>
              <a:ext uri="{FF2B5EF4-FFF2-40B4-BE49-F238E27FC236}">
                <a16:creationId xmlns:a16="http://schemas.microsoft.com/office/drawing/2014/main" id="{9A987360-D1EA-FA8B-61BE-ACF7642F893E}"/>
              </a:ext>
            </a:extLst>
          </p:cNvPr>
          <p:cNvSpPr txBox="1"/>
          <p:nvPr/>
        </p:nvSpPr>
        <p:spPr>
          <a:xfrm>
            <a:off x="3048000" y="489335"/>
            <a:ext cx="14025635" cy="1006173"/>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AJOUT-SUPP-MODIFICATION</a:t>
            </a:r>
            <a:endParaRPr lang="en-US" sz="7200" dirty="0">
              <a:solidFill>
                <a:srgbClr val="000000"/>
              </a:solidFill>
              <a:latin typeface="Radley"/>
              <a:ea typeface="Radley"/>
              <a:cs typeface="Radley"/>
              <a:sym typeface="Radley"/>
            </a:endParaRPr>
          </a:p>
        </p:txBody>
      </p:sp>
      <p:grpSp>
        <p:nvGrpSpPr>
          <p:cNvPr id="10" name="Group 7">
            <a:extLst>
              <a:ext uri="{FF2B5EF4-FFF2-40B4-BE49-F238E27FC236}">
                <a16:creationId xmlns:a16="http://schemas.microsoft.com/office/drawing/2014/main" id="{EFEDA3FA-4D5D-12B8-5771-706D647D9030}"/>
              </a:ext>
            </a:extLst>
          </p:cNvPr>
          <p:cNvGrpSpPr/>
          <p:nvPr/>
        </p:nvGrpSpPr>
        <p:grpSpPr>
          <a:xfrm>
            <a:off x="-1085865" y="-205807"/>
            <a:ext cx="2171730" cy="2205796"/>
            <a:chOff x="0" y="0"/>
            <a:chExt cx="812800" cy="825500"/>
          </a:xfrm>
        </p:grpSpPr>
        <p:sp>
          <p:nvSpPr>
            <p:cNvPr id="11" name="Freeform 8">
              <a:extLst>
                <a:ext uri="{FF2B5EF4-FFF2-40B4-BE49-F238E27FC236}">
                  <a16:creationId xmlns:a16="http://schemas.microsoft.com/office/drawing/2014/main" id="{B2E8A1D2-317C-E413-A26B-828C13657010}"/>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2" name="TextBox 9">
              <a:extLst>
                <a:ext uri="{FF2B5EF4-FFF2-40B4-BE49-F238E27FC236}">
                  <a16:creationId xmlns:a16="http://schemas.microsoft.com/office/drawing/2014/main" id="{28AF6A8B-CFF7-DED5-0CF3-6F7393EA09C9}"/>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3" name="Group 4">
            <a:extLst>
              <a:ext uri="{FF2B5EF4-FFF2-40B4-BE49-F238E27FC236}">
                <a16:creationId xmlns:a16="http://schemas.microsoft.com/office/drawing/2014/main" id="{EBD6EBFA-2565-D060-6F83-AC5F4B10819C}"/>
              </a:ext>
            </a:extLst>
          </p:cNvPr>
          <p:cNvGrpSpPr/>
          <p:nvPr/>
        </p:nvGrpSpPr>
        <p:grpSpPr>
          <a:xfrm>
            <a:off x="5938765" y="1670037"/>
            <a:ext cx="7073239" cy="702102"/>
            <a:chOff x="0" y="2546772"/>
            <a:chExt cx="9430985" cy="936136"/>
          </a:xfrm>
        </p:grpSpPr>
        <p:sp>
          <p:nvSpPr>
            <p:cNvPr id="14" name="TextBox 6">
              <a:extLst>
                <a:ext uri="{FF2B5EF4-FFF2-40B4-BE49-F238E27FC236}">
                  <a16:creationId xmlns:a16="http://schemas.microsoft.com/office/drawing/2014/main" id="{77F48E28-610A-ABE5-2175-22CBCAEAFFCA}"/>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5" name="AutoShape 7">
              <a:extLst>
                <a:ext uri="{FF2B5EF4-FFF2-40B4-BE49-F238E27FC236}">
                  <a16:creationId xmlns:a16="http://schemas.microsoft.com/office/drawing/2014/main" id="{5B09A71F-0FEE-07D5-3FCA-90BBCB906B1A}"/>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pic>
        <p:nvPicPr>
          <p:cNvPr id="3" name="Image 2" descr="Une image contenant texte, capture d’écran, logiciel, Système d’exploitation&#10;&#10;Le contenu généré par l’IA peut être incorrect.">
            <a:extLst>
              <a:ext uri="{FF2B5EF4-FFF2-40B4-BE49-F238E27FC236}">
                <a16:creationId xmlns:a16="http://schemas.microsoft.com/office/drawing/2014/main" id="{06EBEAE0-374E-83CC-E95D-E19550864855}"/>
              </a:ext>
            </a:extLst>
          </p:cNvPr>
          <p:cNvPicPr>
            <a:picLocks noChangeAspect="1"/>
          </p:cNvPicPr>
          <p:nvPr/>
        </p:nvPicPr>
        <p:blipFill>
          <a:blip r:embed="rId2">
            <a:extLst>
              <a:ext uri="{28A0092B-C50C-407E-A947-70E740481C1C}">
                <a14:useLocalDpi xmlns:a14="http://schemas.microsoft.com/office/drawing/2010/main" val="0"/>
              </a:ext>
            </a:extLst>
          </a:blip>
          <a:srcRect l="2578" r="12954"/>
          <a:stretch>
            <a:fillRect/>
          </a:stretch>
        </p:blipFill>
        <p:spPr>
          <a:xfrm>
            <a:off x="203605" y="3706506"/>
            <a:ext cx="7924801" cy="4791075"/>
          </a:xfrm>
          <a:prstGeom prst="rect">
            <a:avLst/>
          </a:prstGeom>
        </p:spPr>
      </p:pic>
      <p:sp>
        <p:nvSpPr>
          <p:cNvPr id="8" name="ZoneTexte 7">
            <a:extLst>
              <a:ext uri="{FF2B5EF4-FFF2-40B4-BE49-F238E27FC236}">
                <a16:creationId xmlns:a16="http://schemas.microsoft.com/office/drawing/2014/main" id="{1387F983-0AC1-496A-20F7-C65340840ED4}"/>
              </a:ext>
            </a:extLst>
          </p:cNvPr>
          <p:cNvSpPr txBox="1"/>
          <p:nvPr/>
        </p:nvSpPr>
        <p:spPr>
          <a:xfrm>
            <a:off x="291496" y="2307163"/>
            <a:ext cx="8082035" cy="1107996"/>
          </a:xfrm>
          <a:prstGeom prst="rect">
            <a:avLst/>
          </a:prstGeom>
          <a:noFill/>
        </p:spPr>
        <p:txBody>
          <a:bodyPr wrap="square">
            <a:spAutoFit/>
          </a:bodyPr>
          <a:lstStyle/>
          <a:p>
            <a:r>
              <a:rPr lang="en-US" sz="2200" dirty="0">
                <a:latin typeface="Radley" panose="020B0604020202020204" charset="0"/>
              </a:rPr>
              <a:t>Le bouton '</a:t>
            </a:r>
            <a:r>
              <a:rPr lang="en-US" sz="2200" dirty="0" err="1">
                <a:latin typeface="Radley" panose="020B0604020202020204" charset="0"/>
              </a:rPr>
              <a:t>Ajouter</a:t>
            </a:r>
            <a:r>
              <a:rPr lang="en-US" sz="2200" dirty="0">
                <a:latin typeface="Radley" panose="020B0604020202020204" charset="0"/>
              </a:rPr>
              <a:t> un livre' </a:t>
            </a:r>
            <a:r>
              <a:rPr lang="en-US" sz="2200" dirty="0" err="1">
                <a:latin typeface="Radley" panose="020B0604020202020204" charset="0"/>
              </a:rPr>
              <a:t>ouvre</a:t>
            </a:r>
            <a:r>
              <a:rPr lang="en-US" sz="2200" dirty="0">
                <a:latin typeface="Radley" panose="020B0604020202020204" charset="0"/>
              </a:rPr>
              <a:t> un modal avec un </a:t>
            </a:r>
            <a:r>
              <a:rPr lang="en-US" sz="2200" dirty="0" err="1">
                <a:latin typeface="Radley" panose="020B0604020202020204" charset="0"/>
              </a:rPr>
              <a:t>formulaire</a:t>
            </a:r>
            <a:r>
              <a:rPr lang="en-US" sz="2200" dirty="0">
                <a:latin typeface="Radley" panose="020B0604020202020204" charset="0"/>
              </a:rPr>
              <a:t> vide pour </a:t>
            </a:r>
            <a:r>
              <a:rPr lang="en-US" sz="2200" dirty="0" err="1">
                <a:latin typeface="Radley" panose="020B0604020202020204" charset="0"/>
              </a:rPr>
              <a:t>saisir</a:t>
            </a:r>
            <a:r>
              <a:rPr lang="en-US" sz="2200" dirty="0">
                <a:latin typeface="Radley" panose="020B0604020202020204" charset="0"/>
              </a:rPr>
              <a:t> les </a:t>
            </a:r>
            <a:r>
              <a:rPr lang="en-US" sz="2200" dirty="0" err="1">
                <a:latin typeface="Radley" panose="020B0604020202020204" charset="0"/>
              </a:rPr>
              <a:t>détails</a:t>
            </a:r>
            <a:r>
              <a:rPr lang="en-US" sz="2200" dirty="0">
                <a:latin typeface="Radley" panose="020B0604020202020204" charset="0"/>
              </a:rPr>
              <a:t>, et à la </a:t>
            </a:r>
            <a:r>
              <a:rPr lang="en-US" sz="2200" dirty="0" err="1">
                <a:latin typeface="Radley" panose="020B0604020202020204" charset="0"/>
              </a:rPr>
              <a:t>soumission</a:t>
            </a:r>
            <a:r>
              <a:rPr lang="en-US" sz="2200" dirty="0">
                <a:latin typeface="Radley" panose="020B0604020202020204" charset="0"/>
              </a:rPr>
              <a:t>, le code </a:t>
            </a:r>
            <a:r>
              <a:rPr lang="en-US" sz="2200" dirty="0" err="1">
                <a:latin typeface="Radley" panose="020B0604020202020204" charset="0"/>
              </a:rPr>
              <a:t>génère</a:t>
            </a:r>
            <a:r>
              <a:rPr lang="en-US" sz="2200" dirty="0">
                <a:latin typeface="Radley" panose="020B0604020202020204" charset="0"/>
              </a:rPr>
              <a:t> un ID </a:t>
            </a:r>
            <a:r>
              <a:rPr lang="en-US" sz="2200" dirty="0" err="1">
                <a:latin typeface="Radley" panose="020B0604020202020204" charset="0"/>
              </a:rPr>
              <a:t>si</a:t>
            </a:r>
            <a:r>
              <a:rPr lang="en-US" sz="2200" dirty="0">
                <a:latin typeface="Radley" panose="020B0604020202020204" charset="0"/>
              </a:rPr>
              <a:t> </a:t>
            </a:r>
            <a:r>
              <a:rPr lang="en-US" sz="2200" dirty="0" err="1">
                <a:latin typeface="Radley" panose="020B0604020202020204" charset="0"/>
              </a:rPr>
              <a:t>nécessaire</a:t>
            </a:r>
            <a:r>
              <a:rPr lang="en-US" sz="2200" dirty="0">
                <a:latin typeface="Radley" panose="020B0604020202020204" charset="0"/>
              </a:rPr>
              <a:t>, </a:t>
            </a:r>
            <a:r>
              <a:rPr lang="en-US" sz="2200" dirty="0" err="1">
                <a:latin typeface="Radley" panose="020B0604020202020204" charset="0"/>
              </a:rPr>
              <a:t>ajoute</a:t>
            </a:r>
            <a:r>
              <a:rPr lang="en-US" sz="2200" dirty="0">
                <a:latin typeface="Radley" panose="020B0604020202020204" charset="0"/>
              </a:rPr>
              <a:t> le livre à la </a:t>
            </a:r>
            <a:r>
              <a:rPr lang="en-US" sz="2200" dirty="0" err="1">
                <a:latin typeface="Radley" panose="020B0604020202020204" charset="0"/>
              </a:rPr>
              <a:t>liste</a:t>
            </a:r>
            <a:r>
              <a:rPr lang="en-US" sz="2200" dirty="0">
                <a:latin typeface="Radley" panose="020B0604020202020204" charset="0"/>
              </a:rPr>
              <a:t> et met à jour </a:t>
            </a:r>
            <a:r>
              <a:rPr lang="en-US" sz="2200" dirty="0" err="1">
                <a:latin typeface="Radley" panose="020B0604020202020204" charset="0"/>
              </a:rPr>
              <a:t>l'affichage</a:t>
            </a:r>
            <a:r>
              <a:rPr lang="en-US" sz="2200" dirty="0">
                <a:latin typeface="Radley" panose="020B0604020202020204" charset="0"/>
              </a:rPr>
              <a:t>.</a:t>
            </a:r>
          </a:p>
        </p:txBody>
      </p:sp>
      <p:sp>
        <p:nvSpPr>
          <p:cNvPr id="17" name="ZoneTexte 16">
            <a:extLst>
              <a:ext uri="{FF2B5EF4-FFF2-40B4-BE49-F238E27FC236}">
                <a16:creationId xmlns:a16="http://schemas.microsoft.com/office/drawing/2014/main" id="{6CB9ADCF-4B9F-8602-98CD-76E0CBCD1E50}"/>
              </a:ext>
            </a:extLst>
          </p:cNvPr>
          <p:cNvSpPr txBox="1"/>
          <p:nvPr/>
        </p:nvSpPr>
        <p:spPr>
          <a:xfrm>
            <a:off x="36908" y="8756689"/>
            <a:ext cx="8591213" cy="1107996"/>
          </a:xfrm>
          <a:prstGeom prst="rect">
            <a:avLst/>
          </a:prstGeom>
          <a:noFill/>
        </p:spPr>
        <p:txBody>
          <a:bodyPr wrap="square">
            <a:spAutoFit/>
          </a:bodyPr>
          <a:lstStyle/>
          <a:p>
            <a:r>
              <a:rPr lang="en-US" sz="2200" dirty="0">
                <a:latin typeface="Radley" panose="020B0604020202020204" charset="0"/>
              </a:rPr>
              <a:t>Le </a:t>
            </a:r>
            <a:r>
              <a:rPr lang="en-US" sz="2200" dirty="0" err="1">
                <a:latin typeface="Radley" panose="020B0604020202020204" charset="0"/>
              </a:rPr>
              <a:t>clic</a:t>
            </a:r>
            <a:r>
              <a:rPr lang="en-US" sz="2200" dirty="0">
                <a:latin typeface="Radley" panose="020B0604020202020204" charset="0"/>
              </a:rPr>
              <a:t> sur le bouton de suppression </a:t>
            </a:r>
            <a:r>
              <a:rPr lang="en-US" sz="2200" dirty="0" err="1">
                <a:latin typeface="Radley" panose="020B0604020202020204" charset="0"/>
              </a:rPr>
              <a:t>ouvre</a:t>
            </a:r>
            <a:r>
              <a:rPr lang="en-US" sz="2200" dirty="0">
                <a:latin typeface="Radley" panose="020B0604020202020204" charset="0"/>
              </a:rPr>
              <a:t> un modal de confirmation pour </a:t>
            </a:r>
            <a:r>
              <a:rPr lang="en-US" sz="2200" dirty="0" err="1">
                <a:latin typeface="Radley" panose="020B0604020202020204" charset="0"/>
              </a:rPr>
              <a:t>éviter</a:t>
            </a:r>
            <a:r>
              <a:rPr lang="en-US" sz="2200" dirty="0">
                <a:latin typeface="Radley" panose="020B0604020202020204" charset="0"/>
              </a:rPr>
              <a:t> les accidents, et à la validation, le code retire le livre de la </a:t>
            </a:r>
            <a:r>
              <a:rPr lang="en-US" sz="2200" dirty="0" err="1">
                <a:latin typeface="Radley" panose="020B0604020202020204" charset="0"/>
              </a:rPr>
              <a:t>liste</a:t>
            </a:r>
            <a:r>
              <a:rPr lang="en-US" sz="2200" dirty="0">
                <a:latin typeface="Radley" panose="020B0604020202020204" charset="0"/>
              </a:rPr>
              <a:t>, </a:t>
            </a:r>
            <a:r>
              <a:rPr lang="en-US" sz="2200" dirty="0" err="1">
                <a:latin typeface="Radley" panose="020B0604020202020204" charset="0"/>
              </a:rPr>
              <a:t>ferme</a:t>
            </a:r>
            <a:r>
              <a:rPr lang="en-US" sz="2200" dirty="0">
                <a:latin typeface="Radley" panose="020B0604020202020204" charset="0"/>
              </a:rPr>
              <a:t> le modal et met à jour </a:t>
            </a:r>
            <a:r>
              <a:rPr lang="en-US" sz="2200" dirty="0" err="1">
                <a:latin typeface="Radley" panose="020B0604020202020204" charset="0"/>
              </a:rPr>
              <a:t>l'affichage</a:t>
            </a:r>
            <a:r>
              <a:rPr lang="en-US" sz="2200" dirty="0">
                <a:latin typeface="Radley" panose="020B0604020202020204" charset="0"/>
              </a:rPr>
              <a:t> du tableau.</a:t>
            </a:r>
          </a:p>
        </p:txBody>
      </p:sp>
      <p:pic>
        <p:nvPicPr>
          <p:cNvPr id="21" name="Image 20" descr="Une image contenant texte, capture d’écran&#10;&#10;Le contenu généré par l’IA peut être incorrect.">
            <a:extLst>
              <a:ext uri="{FF2B5EF4-FFF2-40B4-BE49-F238E27FC236}">
                <a16:creationId xmlns:a16="http://schemas.microsoft.com/office/drawing/2014/main" id="{1849D750-D065-031E-3547-30E6905F1653}"/>
              </a:ext>
            </a:extLst>
          </p:cNvPr>
          <p:cNvPicPr>
            <a:picLocks noChangeAspect="1"/>
          </p:cNvPicPr>
          <p:nvPr/>
        </p:nvPicPr>
        <p:blipFill>
          <a:blip r:embed="rId3">
            <a:extLst>
              <a:ext uri="{28A0092B-C50C-407E-A947-70E740481C1C}">
                <a14:useLocalDpi xmlns:a14="http://schemas.microsoft.com/office/drawing/2010/main" val="0"/>
              </a:ext>
            </a:extLst>
          </a:blip>
          <a:srcRect l="3409" r="8622"/>
          <a:stretch>
            <a:fillRect/>
          </a:stretch>
        </p:blipFill>
        <p:spPr>
          <a:xfrm>
            <a:off x="8373531" y="2335418"/>
            <a:ext cx="9828588" cy="2000250"/>
          </a:xfrm>
          <a:prstGeom prst="rect">
            <a:avLst/>
          </a:prstGeom>
        </p:spPr>
      </p:pic>
      <p:pic>
        <p:nvPicPr>
          <p:cNvPr id="23" name="Image 22" descr="Une image contenant texte, capture d’écran, logiciel, Police&#10;&#10;Le contenu généré par l’IA peut être incorrect.">
            <a:extLst>
              <a:ext uri="{FF2B5EF4-FFF2-40B4-BE49-F238E27FC236}">
                <a16:creationId xmlns:a16="http://schemas.microsoft.com/office/drawing/2014/main" id="{81E5B04D-D2A1-A4D6-5EFE-4A67917A25F1}"/>
              </a:ext>
            </a:extLst>
          </p:cNvPr>
          <p:cNvPicPr>
            <a:picLocks noChangeAspect="1"/>
          </p:cNvPicPr>
          <p:nvPr/>
        </p:nvPicPr>
        <p:blipFill>
          <a:blip r:embed="rId4">
            <a:extLst>
              <a:ext uri="{28A0092B-C50C-407E-A947-70E740481C1C}">
                <a14:useLocalDpi xmlns:a14="http://schemas.microsoft.com/office/drawing/2010/main" val="0"/>
              </a:ext>
            </a:extLst>
          </a:blip>
          <a:srcRect t="3359" b="1337"/>
          <a:stretch>
            <a:fillRect/>
          </a:stretch>
        </p:blipFill>
        <p:spPr>
          <a:xfrm>
            <a:off x="8652991" y="5835265"/>
            <a:ext cx="9406266" cy="3962400"/>
          </a:xfrm>
          <a:prstGeom prst="rect">
            <a:avLst/>
          </a:prstGeom>
        </p:spPr>
      </p:pic>
      <p:sp>
        <p:nvSpPr>
          <p:cNvPr id="25" name="ZoneTexte 24">
            <a:extLst>
              <a:ext uri="{FF2B5EF4-FFF2-40B4-BE49-F238E27FC236}">
                <a16:creationId xmlns:a16="http://schemas.microsoft.com/office/drawing/2014/main" id="{C06959C5-19B3-B742-8959-53760448E5D8}"/>
              </a:ext>
            </a:extLst>
          </p:cNvPr>
          <p:cNvSpPr txBox="1"/>
          <p:nvPr/>
        </p:nvSpPr>
        <p:spPr>
          <a:xfrm>
            <a:off x="8529584" y="4700746"/>
            <a:ext cx="9688748" cy="769441"/>
          </a:xfrm>
          <a:prstGeom prst="rect">
            <a:avLst/>
          </a:prstGeom>
          <a:noFill/>
        </p:spPr>
        <p:txBody>
          <a:bodyPr wrap="square">
            <a:spAutoFit/>
          </a:bodyPr>
          <a:lstStyle/>
          <a:p>
            <a:r>
              <a:rPr lang="en-US" sz="2200" dirty="0">
                <a:latin typeface="Radley" panose="020B0604020202020204" charset="0"/>
              </a:rPr>
              <a:t>Le </a:t>
            </a:r>
            <a:r>
              <a:rPr lang="en-US" sz="2200" dirty="0" err="1">
                <a:latin typeface="Radley" panose="020B0604020202020204" charset="0"/>
              </a:rPr>
              <a:t>clic</a:t>
            </a:r>
            <a:r>
              <a:rPr lang="en-US" sz="2200" dirty="0">
                <a:latin typeface="Radley" panose="020B0604020202020204" charset="0"/>
              </a:rPr>
              <a:t> sur le bouton </a:t>
            </a:r>
            <a:r>
              <a:rPr lang="en-US" sz="2200" dirty="0" err="1">
                <a:latin typeface="Radley" panose="020B0604020202020204" charset="0"/>
              </a:rPr>
              <a:t>d'édition</a:t>
            </a:r>
            <a:r>
              <a:rPr lang="en-US" sz="2200" dirty="0">
                <a:latin typeface="Radley" panose="020B0604020202020204" charset="0"/>
              </a:rPr>
              <a:t> </a:t>
            </a:r>
            <a:r>
              <a:rPr lang="en-US" sz="2200" dirty="0" err="1">
                <a:latin typeface="Radley" panose="020B0604020202020204" charset="0"/>
              </a:rPr>
              <a:t>ouvre</a:t>
            </a:r>
            <a:r>
              <a:rPr lang="en-US" sz="2200" dirty="0">
                <a:latin typeface="Radley" panose="020B0604020202020204" charset="0"/>
              </a:rPr>
              <a:t> le modal avec les </a:t>
            </a:r>
            <a:r>
              <a:rPr lang="en-US" sz="2200" dirty="0" err="1">
                <a:latin typeface="Radley" panose="020B0604020202020204" charset="0"/>
              </a:rPr>
              <a:t>détails</a:t>
            </a:r>
            <a:r>
              <a:rPr lang="en-US" sz="2200" dirty="0">
                <a:latin typeface="Radley" panose="020B0604020202020204" charset="0"/>
              </a:rPr>
              <a:t> </a:t>
            </a:r>
            <a:r>
              <a:rPr lang="en-US" sz="2200" dirty="0" err="1">
                <a:latin typeface="Radley" panose="020B0604020202020204" charset="0"/>
              </a:rPr>
              <a:t>pré-remplis</a:t>
            </a:r>
            <a:r>
              <a:rPr lang="en-US" sz="2200" dirty="0">
                <a:latin typeface="Radley" panose="020B0604020202020204" charset="0"/>
              </a:rPr>
              <a:t>, et à la </a:t>
            </a:r>
            <a:r>
              <a:rPr lang="en-US" sz="2200" dirty="0" err="1">
                <a:latin typeface="Radley" panose="020B0604020202020204" charset="0"/>
              </a:rPr>
              <a:t>soumission</a:t>
            </a:r>
            <a:r>
              <a:rPr lang="en-US" sz="2200" dirty="0">
                <a:latin typeface="Radley" panose="020B0604020202020204" charset="0"/>
              </a:rPr>
              <a:t>, le code met à jour le livre dans la </a:t>
            </a:r>
            <a:r>
              <a:rPr lang="en-US" sz="2200" dirty="0" err="1">
                <a:latin typeface="Radley" panose="020B0604020202020204" charset="0"/>
              </a:rPr>
              <a:t>liste</a:t>
            </a:r>
            <a:r>
              <a:rPr lang="en-US" sz="2200" dirty="0">
                <a:latin typeface="Radley" panose="020B0604020202020204" charset="0"/>
              </a:rPr>
              <a:t> et </a:t>
            </a:r>
            <a:r>
              <a:rPr lang="en-US" sz="2200" dirty="0" err="1">
                <a:latin typeface="Radley" panose="020B0604020202020204" charset="0"/>
              </a:rPr>
              <a:t>rafraîchit</a:t>
            </a:r>
            <a:r>
              <a:rPr lang="en-US" sz="2200" dirty="0">
                <a:latin typeface="Radley" panose="020B0604020202020204" charset="0"/>
              </a:rPr>
              <a:t> </a:t>
            </a:r>
            <a:r>
              <a:rPr lang="en-US" sz="2200" dirty="0" err="1">
                <a:latin typeface="Radley" panose="020B0604020202020204" charset="0"/>
              </a:rPr>
              <a:t>l'affichage</a:t>
            </a:r>
            <a:r>
              <a:rPr lang="en-US" sz="2200" dirty="0">
                <a:latin typeface="Radley" panose="020B0604020202020204" charset="0"/>
              </a:rPr>
              <a:t>.</a:t>
            </a:r>
          </a:p>
        </p:txBody>
      </p:sp>
    </p:spTree>
    <p:extLst>
      <p:ext uri="{BB962C8B-B14F-4D97-AF65-F5344CB8AC3E}">
        <p14:creationId xmlns:p14="http://schemas.microsoft.com/office/powerpoint/2010/main" val="316058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2" name="Group 2"/>
          <p:cNvGrpSpPr/>
          <p:nvPr/>
        </p:nvGrpSpPr>
        <p:grpSpPr>
          <a:xfrm>
            <a:off x="-1085865" y="35568"/>
            <a:ext cx="2171730" cy="2205796"/>
            <a:chOff x="0" y="0"/>
            <a:chExt cx="812800" cy="825500"/>
          </a:xfrm>
        </p:grpSpPr>
        <p:sp>
          <p:nvSpPr>
            <p:cNvPr id="3" name="Freeform 3"/>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4" name="TextBox 4"/>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TextBox 5"/>
          <p:cNvSpPr txBox="1"/>
          <p:nvPr/>
        </p:nvSpPr>
        <p:spPr>
          <a:xfrm>
            <a:off x="17216878" y="9210675"/>
            <a:ext cx="237244" cy="342401"/>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Radley" panose="020B0604020202020204" charset="0"/>
                <a:ea typeface="Open Sans"/>
                <a:cs typeface="Open Sans"/>
                <a:sym typeface="Open Sans"/>
              </a:rPr>
              <a:t>10</a:t>
            </a:r>
          </a:p>
        </p:txBody>
      </p:sp>
      <p:sp>
        <p:nvSpPr>
          <p:cNvPr id="7" name="TextBox 7"/>
          <p:cNvSpPr txBox="1"/>
          <p:nvPr/>
        </p:nvSpPr>
        <p:spPr>
          <a:xfrm>
            <a:off x="1473946" y="2866251"/>
            <a:ext cx="3143250" cy="89223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Radley" panose="020B0604020202020204" charset="0"/>
                <a:ea typeface="Open Sans Bold"/>
                <a:cs typeface="Open Sans Bold"/>
                <a:sym typeface="Open Sans Bold"/>
              </a:rPr>
              <a:t>HTML</a:t>
            </a:r>
          </a:p>
        </p:txBody>
      </p:sp>
      <p:sp>
        <p:nvSpPr>
          <p:cNvPr id="8" name="TextBox 8"/>
          <p:cNvSpPr txBox="1"/>
          <p:nvPr/>
        </p:nvSpPr>
        <p:spPr>
          <a:xfrm>
            <a:off x="241369" y="4076700"/>
            <a:ext cx="5608404" cy="5825121"/>
          </a:xfrm>
          <a:prstGeom prst="rect">
            <a:avLst/>
          </a:prstGeom>
        </p:spPr>
        <p:txBody>
          <a:bodyPr wrap="square" lIns="0" tIns="0" rIns="0" bIns="0" rtlCol="0" anchor="t">
            <a:spAutoFit/>
          </a:bodyPr>
          <a:lstStyle/>
          <a:p>
            <a:pPr algn="ctr">
              <a:lnSpc>
                <a:spcPts val="3509"/>
              </a:lnSpc>
            </a:pPr>
            <a:r>
              <a:rPr lang="en-US" sz="2800" dirty="0">
                <a:solidFill>
                  <a:srgbClr val="000000"/>
                </a:solidFill>
                <a:latin typeface="Radley" panose="020B0604020202020204" charset="0"/>
                <a:ea typeface="Open Sans"/>
                <a:cs typeface="Carlito" panose="020B0604020202020204" charset="0"/>
                <a:sym typeface="Open Sans"/>
              </a:rPr>
              <a:t>HTML est la base de toute page web.</a:t>
            </a:r>
          </a:p>
          <a:p>
            <a:pPr algn="ctr">
              <a:lnSpc>
                <a:spcPts val="3509"/>
              </a:lnSpc>
            </a:pPr>
            <a:r>
              <a:rPr lang="en-US" sz="2800" dirty="0">
                <a:solidFill>
                  <a:srgbClr val="000000"/>
                </a:solidFill>
                <a:latin typeface="Radley" panose="020B0604020202020204" charset="0"/>
                <a:ea typeface="Open Sans"/>
                <a:cs typeface="Carlito" panose="020B0604020202020204" charset="0"/>
                <a:sym typeface="Open Sans"/>
              </a:rPr>
              <a:t>Il </a:t>
            </a:r>
            <a:r>
              <a:rPr lang="en-US" sz="2800" dirty="0" err="1">
                <a:solidFill>
                  <a:srgbClr val="000000"/>
                </a:solidFill>
                <a:latin typeface="Radley" panose="020B0604020202020204" charset="0"/>
                <a:ea typeface="Open Sans"/>
                <a:cs typeface="Carlito" panose="020B0604020202020204" charset="0"/>
                <a:sym typeface="Open Sans"/>
              </a:rPr>
              <a:t>permet</a:t>
            </a:r>
            <a:r>
              <a:rPr lang="en-US" sz="2800" dirty="0">
                <a:solidFill>
                  <a:srgbClr val="000000"/>
                </a:solidFill>
                <a:latin typeface="Radley" panose="020B0604020202020204" charset="0"/>
                <a:ea typeface="Open Sans"/>
                <a:cs typeface="Carlito" panose="020B0604020202020204" charset="0"/>
                <a:sym typeface="Open Sans"/>
              </a:rPr>
              <a:t> de </a:t>
            </a:r>
            <a:r>
              <a:rPr lang="en-US" sz="2800" dirty="0" err="1">
                <a:solidFill>
                  <a:srgbClr val="000000"/>
                </a:solidFill>
                <a:latin typeface="Radley" panose="020B0604020202020204" charset="0"/>
                <a:ea typeface="Open Sans"/>
                <a:cs typeface="Carlito" panose="020B0604020202020204" charset="0"/>
                <a:sym typeface="Open Sans"/>
              </a:rPr>
              <a:t>créer</a:t>
            </a:r>
            <a:r>
              <a:rPr lang="en-US" sz="2800" dirty="0">
                <a:solidFill>
                  <a:srgbClr val="000000"/>
                </a:solidFill>
                <a:latin typeface="Radley" panose="020B0604020202020204" charset="0"/>
                <a:ea typeface="Open Sans"/>
                <a:cs typeface="Carlito" panose="020B0604020202020204" charset="0"/>
                <a:sym typeface="Open Sans"/>
              </a:rPr>
              <a:t> la structure du site.</a:t>
            </a:r>
          </a:p>
          <a:p>
            <a:pPr algn="ctr">
              <a:lnSpc>
                <a:spcPts val="3509"/>
              </a:lnSpc>
            </a:pPr>
            <a:r>
              <a:rPr lang="en-US" sz="2800" dirty="0" err="1">
                <a:solidFill>
                  <a:srgbClr val="000000"/>
                </a:solidFill>
                <a:latin typeface="Radley" panose="020B0604020202020204" charset="0"/>
                <a:ea typeface="Open Sans"/>
                <a:cs typeface="Carlito" panose="020B0604020202020204" charset="0"/>
                <a:sym typeface="Open Sans"/>
              </a:rPr>
              <a:t>Rôle</a:t>
            </a:r>
            <a:r>
              <a:rPr lang="en-US" sz="2800" dirty="0">
                <a:solidFill>
                  <a:srgbClr val="000000"/>
                </a:solidFill>
                <a:latin typeface="Radley" panose="020B0604020202020204" charset="0"/>
                <a:ea typeface="Open Sans"/>
                <a:cs typeface="Carlito" panose="020B0604020202020204" charset="0"/>
                <a:sym typeface="Open Sans"/>
              </a:rPr>
              <a:t> dans le site de gestion de bibliothèque :</a:t>
            </a:r>
          </a:p>
          <a:p>
            <a:pPr algn="ctr">
              <a:lnSpc>
                <a:spcPts val="3509"/>
              </a:lnSpc>
            </a:pPr>
            <a:r>
              <a:rPr lang="en-US" sz="2800" dirty="0">
                <a:solidFill>
                  <a:srgbClr val="000000"/>
                </a:solidFill>
                <a:latin typeface="Radley" panose="020B0604020202020204" charset="0"/>
                <a:ea typeface="Open Sans"/>
                <a:cs typeface="Carlito" panose="020B0604020202020204" charset="0"/>
                <a:sym typeface="Open Sans"/>
              </a:rPr>
              <a:t>Structurer les pages (dashboard, livres, </a:t>
            </a:r>
            <a:r>
              <a:rPr lang="en-US" sz="2800" dirty="0" err="1">
                <a:solidFill>
                  <a:srgbClr val="000000"/>
                </a:solidFill>
                <a:latin typeface="Radley" panose="020B0604020202020204" charset="0"/>
                <a:ea typeface="Open Sans"/>
                <a:cs typeface="Carlito" panose="020B0604020202020204" charset="0"/>
                <a:sym typeface="Open Sans"/>
              </a:rPr>
              <a:t>adhérents</a:t>
            </a:r>
            <a:r>
              <a:rPr lang="en-US" sz="2800" dirty="0">
                <a:solidFill>
                  <a:srgbClr val="000000"/>
                </a:solidFill>
                <a:latin typeface="Radley" panose="020B0604020202020204" charset="0"/>
                <a:ea typeface="Open Sans"/>
                <a:cs typeface="Carlito" panose="020B0604020202020204" charset="0"/>
                <a:sym typeface="Open Sans"/>
              </a:rPr>
              <a:t>, </a:t>
            </a:r>
            <a:r>
              <a:rPr lang="en-US" sz="2800" dirty="0" err="1">
                <a:solidFill>
                  <a:srgbClr val="000000"/>
                </a:solidFill>
                <a:latin typeface="Radley" panose="020B0604020202020204" charset="0"/>
                <a:ea typeface="Open Sans"/>
                <a:cs typeface="Carlito" panose="020B0604020202020204" charset="0"/>
                <a:sym typeface="Open Sans"/>
              </a:rPr>
              <a:t>emprunts</a:t>
            </a:r>
            <a:r>
              <a:rPr lang="en-US" sz="2800" dirty="0">
                <a:solidFill>
                  <a:srgbClr val="000000"/>
                </a:solidFill>
                <a:latin typeface="Radley" panose="020B0604020202020204" charset="0"/>
                <a:ea typeface="Open Sans"/>
                <a:cs typeface="Carlito" panose="020B0604020202020204" charset="0"/>
                <a:sym typeface="Open Sans"/>
              </a:rPr>
              <a:t>, </a:t>
            </a:r>
            <a:r>
              <a:rPr lang="en-US" sz="2800" dirty="0" err="1">
                <a:solidFill>
                  <a:srgbClr val="000000"/>
                </a:solidFill>
                <a:latin typeface="Radley" panose="020B0604020202020204" charset="0"/>
                <a:ea typeface="Open Sans"/>
                <a:cs typeface="Carlito" panose="020B0604020202020204" charset="0"/>
                <a:sym typeface="Open Sans"/>
              </a:rPr>
              <a:t>catégories</a:t>
            </a:r>
            <a:r>
              <a:rPr lang="en-US" sz="2800" dirty="0">
                <a:solidFill>
                  <a:srgbClr val="000000"/>
                </a:solidFill>
                <a:latin typeface="Radley" panose="020B0604020202020204" charset="0"/>
                <a:ea typeface="Open Sans"/>
                <a:cs typeface="Carlito" panose="020B0604020202020204" charset="0"/>
                <a:sym typeface="Open Sans"/>
              </a:rPr>
              <a:t>)</a:t>
            </a:r>
          </a:p>
          <a:p>
            <a:pPr algn="ctr">
              <a:lnSpc>
                <a:spcPts val="3509"/>
              </a:lnSpc>
            </a:pPr>
            <a:r>
              <a:rPr lang="en-US" sz="2800" dirty="0" err="1">
                <a:solidFill>
                  <a:srgbClr val="000000"/>
                </a:solidFill>
                <a:latin typeface="Radley" panose="020B0604020202020204" charset="0"/>
                <a:ea typeface="Open Sans"/>
                <a:cs typeface="Carlito" panose="020B0604020202020204" charset="0"/>
                <a:sym typeface="Open Sans"/>
              </a:rPr>
              <a:t>Ajouter</a:t>
            </a:r>
            <a:r>
              <a:rPr lang="en-US" sz="2800" dirty="0">
                <a:solidFill>
                  <a:srgbClr val="000000"/>
                </a:solidFill>
                <a:latin typeface="Radley" panose="020B0604020202020204" charset="0"/>
                <a:ea typeface="Open Sans"/>
                <a:cs typeface="Carlito" panose="020B0604020202020204" charset="0"/>
                <a:sym typeface="Open Sans"/>
              </a:rPr>
              <a:t> les </a:t>
            </a:r>
            <a:r>
              <a:rPr lang="en-US" sz="2800" dirty="0" err="1">
                <a:solidFill>
                  <a:srgbClr val="000000"/>
                </a:solidFill>
                <a:latin typeface="Radley" panose="020B0604020202020204" charset="0"/>
                <a:ea typeface="Open Sans"/>
                <a:cs typeface="Carlito" panose="020B0604020202020204" charset="0"/>
                <a:sym typeface="Open Sans"/>
              </a:rPr>
              <a:t>titres</a:t>
            </a:r>
            <a:r>
              <a:rPr lang="en-US" sz="2800" dirty="0">
                <a:solidFill>
                  <a:srgbClr val="000000"/>
                </a:solidFill>
                <a:latin typeface="Radley" panose="020B0604020202020204" charset="0"/>
                <a:ea typeface="Open Sans"/>
                <a:cs typeface="Carlito" panose="020B0604020202020204" charset="0"/>
                <a:sym typeface="Open Sans"/>
              </a:rPr>
              <a:t>, </a:t>
            </a:r>
            <a:r>
              <a:rPr lang="en-US" sz="2800" dirty="0" err="1">
                <a:solidFill>
                  <a:srgbClr val="000000"/>
                </a:solidFill>
                <a:latin typeface="Radley" panose="020B0604020202020204" charset="0"/>
                <a:ea typeface="Open Sans"/>
                <a:cs typeface="Carlito" panose="020B0604020202020204" charset="0"/>
                <a:sym typeface="Open Sans"/>
              </a:rPr>
              <a:t>textes</a:t>
            </a:r>
            <a:r>
              <a:rPr lang="en-US" sz="2800" dirty="0">
                <a:solidFill>
                  <a:srgbClr val="000000"/>
                </a:solidFill>
                <a:latin typeface="Radley" panose="020B0604020202020204" charset="0"/>
                <a:ea typeface="Open Sans"/>
                <a:cs typeface="Carlito" panose="020B0604020202020204" charset="0"/>
                <a:sym typeface="Open Sans"/>
              </a:rPr>
              <a:t>, tableaux et </a:t>
            </a:r>
            <a:r>
              <a:rPr lang="en-US" sz="2800" dirty="0" err="1">
                <a:solidFill>
                  <a:srgbClr val="000000"/>
                </a:solidFill>
                <a:latin typeface="Radley" panose="020B0604020202020204" charset="0"/>
                <a:ea typeface="Open Sans"/>
                <a:cs typeface="Carlito" panose="020B0604020202020204" charset="0"/>
                <a:sym typeface="Open Sans"/>
              </a:rPr>
              <a:t>formulaires</a:t>
            </a:r>
            <a:endParaRPr lang="en-US" sz="2800" dirty="0">
              <a:solidFill>
                <a:srgbClr val="000000"/>
              </a:solidFill>
              <a:latin typeface="Radley" panose="020B0604020202020204" charset="0"/>
              <a:ea typeface="Open Sans"/>
              <a:cs typeface="Carlito" panose="020B0604020202020204" charset="0"/>
              <a:sym typeface="Open Sans"/>
            </a:endParaRPr>
          </a:p>
          <a:p>
            <a:pPr algn="ctr">
              <a:lnSpc>
                <a:spcPts val="3509"/>
              </a:lnSpc>
            </a:pPr>
            <a:r>
              <a:rPr lang="en-US" sz="2800" dirty="0" err="1">
                <a:solidFill>
                  <a:srgbClr val="000000"/>
                </a:solidFill>
                <a:latin typeface="Radley" panose="020B0604020202020204" charset="0"/>
                <a:ea typeface="Open Sans"/>
                <a:cs typeface="Carlito" panose="020B0604020202020204" charset="0"/>
                <a:sym typeface="Open Sans"/>
              </a:rPr>
              <a:t>Organiser</a:t>
            </a:r>
            <a:r>
              <a:rPr lang="en-US" sz="2800" dirty="0">
                <a:solidFill>
                  <a:srgbClr val="000000"/>
                </a:solidFill>
                <a:latin typeface="Radley" panose="020B0604020202020204" charset="0"/>
                <a:ea typeface="Open Sans"/>
                <a:cs typeface="Carlito" panose="020B0604020202020204" charset="0"/>
                <a:sym typeface="Open Sans"/>
              </a:rPr>
              <a:t> le </a:t>
            </a:r>
            <a:r>
              <a:rPr lang="en-US" sz="2800" dirty="0" err="1">
                <a:solidFill>
                  <a:srgbClr val="000000"/>
                </a:solidFill>
                <a:latin typeface="Radley" panose="020B0604020202020204" charset="0"/>
                <a:ea typeface="Open Sans"/>
                <a:cs typeface="Carlito" panose="020B0604020202020204" charset="0"/>
                <a:sym typeface="Open Sans"/>
              </a:rPr>
              <a:t>contenu</a:t>
            </a:r>
            <a:r>
              <a:rPr lang="en-US" sz="2800" dirty="0">
                <a:solidFill>
                  <a:srgbClr val="000000"/>
                </a:solidFill>
                <a:latin typeface="Radley" panose="020B0604020202020204" charset="0"/>
                <a:ea typeface="Open Sans"/>
                <a:cs typeface="Carlito" panose="020B0604020202020204" charset="0"/>
                <a:sym typeface="Open Sans"/>
              </a:rPr>
              <a:t> de manière </a:t>
            </a:r>
            <a:r>
              <a:rPr lang="en-US" sz="2800" dirty="0" err="1">
                <a:solidFill>
                  <a:srgbClr val="000000"/>
                </a:solidFill>
                <a:latin typeface="Radley" panose="020B0604020202020204" charset="0"/>
                <a:ea typeface="Open Sans"/>
                <a:cs typeface="Carlito" panose="020B0604020202020204" charset="0"/>
                <a:sym typeface="Open Sans"/>
              </a:rPr>
              <a:t>claire</a:t>
            </a:r>
            <a:endParaRPr lang="en-US" sz="2800" dirty="0">
              <a:solidFill>
                <a:srgbClr val="000000"/>
              </a:solidFill>
              <a:latin typeface="Radley" panose="020B0604020202020204" charset="0"/>
              <a:ea typeface="Open Sans"/>
              <a:cs typeface="Carlito" panose="020B0604020202020204" charset="0"/>
              <a:sym typeface="Open Sans"/>
            </a:endParaRPr>
          </a:p>
        </p:txBody>
      </p:sp>
      <p:sp>
        <p:nvSpPr>
          <p:cNvPr id="9" name="TextBox 9"/>
          <p:cNvSpPr txBox="1"/>
          <p:nvPr/>
        </p:nvSpPr>
        <p:spPr>
          <a:xfrm>
            <a:off x="7406020" y="2844480"/>
            <a:ext cx="347596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Radley" panose="020B0604020202020204" charset="0"/>
                <a:ea typeface="Open Sans Bold"/>
                <a:cs typeface="Open Sans Bold"/>
                <a:sym typeface="Open Sans Bold"/>
              </a:rPr>
              <a:t>CSS</a:t>
            </a:r>
          </a:p>
        </p:txBody>
      </p:sp>
      <p:sp>
        <p:nvSpPr>
          <p:cNvPr id="10" name="TextBox 10"/>
          <p:cNvSpPr txBox="1"/>
          <p:nvPr/>
        </p:nvSpPr>
        <p:spPr>
          <a:xfrm>
            <a:off x="6375962" y="4076700"/>
            <a:ext cx="5536075" cy="4703019"/>
          </a:xfrm>
          <a:prstGeom prst="rect">
            <a:avLst/>
          </a:prstGeom>
        </p:spPr>
        <p:txBody>
          <a:bodyPr lIns="0" tIns="0" rIns="0" bIns="0" rtlCol="0" anchor="t">
            <a:spAutoFit/>
          </a:bodyPr>
          <a:lstStyle/>
          <a:p>
            <a:pPr algn="ctr">
              <a:lnSpc>
                <a:spcPts val="4118"/>
              </a:lnSpc>
            </a:pPr>
            <a:r>
              <a:rPr lang="en-US" sz="2800" dirty="0">
                <a:solidFill>
                  <a:srgbClr val="000000"/>
                </a:solidFill>
                <a:latin typeface="Radley" panose="020B0604020202020204" charset="0"/>
                <a:ea typeface="Open Sans"/>
                <a:cs typeface="Carlito" panose="020B0604020202020204" charset="0"/>
                <a:sym typeface="Open Sans"/>
              </a:rPr>
              <a:t>CSS </a:t>
            </a:r>
            <a:r>
              <a:rPr lang="en-US" sz="2800" dirty="0" err="1">
                <a:solidFill>
                  <a:srgbClr val="000000"/>
                </a:solidFill>
                <a:latin typeface="Radley" panose="020B0604020202020204" charset="0"/>
                <a:ea typeface="Open Sans"/>
                <a:cs typeface="Carlito" panose="020B0604020202020204" charset="0"/>
                <a:sym typeface="Open Sans"/>
              </a:rPr>
              <a:t>permet</a:t>
            </a:r>
            <a:r>
              <a:rPr lang="en-US" sz="2800" dirty="0">
                <a:solidFill>
                  <a:srgbClr val="000000"/>
                </a:solidFill>
                <a:latin typeface="Radley" panose="020B0604020202020204" charset="0"/>
                <a:ea typeface="Open Sans"/>
                <a:cs typeface="Carlito" panose="020B0604020202020204" charset="0"/>
                <a:sym typeface="Open Sans"/>
              </a:rPr>
              <a:t> de </a:t>
            </a:r>
            <a:r>
              <a:rPr lang="en-US" sz="2800" dirty="0" err="1">
                <a:solidFill>
                  <a:srgbClr val="000000"/>
                </a:solidFill>
                <a:latin typeface="Radley" panose="020B0604020202020204" charset="0"/>
                <a:ea typeface="Open Sans"/>
                <a:cs typeface="Carlito" panose="020B0604020202020204" charset="0"/>
                <a:sym typeface="Open Sans"/>
              </a:rPr>
              <a:t>gérer</a:t>
            </a:r>
            <a:r>
              <a:rPr lang="en-US" sz="2800" dirty="0">
                <a:solidFill>
                  <a:srgbClr val="000000"/>
                </a:solidFill>
                <a:latin typeface="Radley" panose="020B0604020202020204" charset="0"/>
                <a:ea typeface="Open Sans"/>
                <a:cs typeface="Carlito" panose="020B0604020202020204" charset="0"/>
                <a:sym typeface="Open Sans"/>
              </a:rPr>
              <a:t> le design et </a:t>
            </a:r>
            <a:r>
              <a:rPr lang="en-US" sz="2800" dirty="0" err="1">
                <a:solidFill>
                  <a:srgbClr val="000000"/>
                </a:solidFill>
                <a:latin typeface="Radley" panose="020B0604020202020204" charset="0"/>
                <a:ea typeface="Open Sans"/>
                <a:cs typeface="Carlito" panose="020B0604020202020204" charset="0"/>
                <a:sym typeface="Open Sans"/>
              </a:rPr>
              <a:t>l’apparence</a:t>
            </a:r>
            <a:r>
              <a:rPr lang="en-US" sz="2800" dirty="0">
                <a:solidFill>
                  <a:srgbClr val="000000"/>
                </a:solidFill>
                <a:latin typeface="Radley" panose="020B0604020202020204" charset="0"/>
                <a:ea typeface="Open Sans"/>
                <a:cs typeface="Carlito" panose="020B0604020202020204" charset="0"/>
                <a:sym typeface="Open Sans"/>
              </a:rPr>
              <a:t> du site.</a:t>
            </a:r>
          </a:p>
          <a:p>
            <a:pPr algn="ctr">
              <a:lnSpc>
                <a:spcPts val="4118"/>
              </a:lnSpc>
            </a:pPr>
            <a:r>
              <a:rPr lang="en-US" sz="2800" dirty="0" err="1">
                <a:solidFill>
                  <a:srgbClr val="000000"/>
                </a:solidFill>
                <a:latin typeface="Radley" panose="020B0604020202020204" charset="0"/>
                <a:ea typeface="Open Sans"/>
                <a:cs typeface="Carlito" panose="020B0604020202020204" charset="0"/>
                <a:sym typeface="Open Sans"/>
              </a:rPr>
              <a:t>Rôle</a:t>
            </a:r>
            <a:r>
              <a:rPr lang="en-US" sz="2800" dirty="0">
                <a:solidFill>
                  <a:srgbClr val="000000"/>
                </a:solidFill>
                <a:latin typeface="Radley" panose="020B0604020202020204" charset="0"/>
                <a:ea typeface="Open Sans"/>
                <a:cs typeface="Carlito" panose="020B0604020202020204" charset="0"/>
                <a:sym typeface="Open Sans"/>
              </a:rPr>
              <a:t> dans le site :</a:t>
            </a:r>
          </a:p>
          <a:p>
            <a:pPr algn="ctr">
              <a:lnSpc>
                <a:spcPts val="4118"/>
              </a:lnSpc>
            </a:pPr>
            <a:r>
              <a:rPr lang="en-US" sz="2800" dirty="0" err="1">
                <a:solidFill>
                  <a:srgbClr val="000000"/>
                </a:solidFill>
                <a:latin typeface="Radley" panose="020B0604020202020204" charset="0"/>
                <a:ea typeface="Open Sans"/>
                <a:cs typeface="Carlito" panose="020B0604020202020204" charset="0"/>
                <a:sym typeface="Open Sans"/>
              </a:rPr>
              <a:t>Définir</a:t>
            </a:r>
            <a:r>
              <a:rPr lang="en-US" sz="2800" dirty="0">
                <a:solidFill>
                  <a:srgbClr val="000000"/>
                </a:solidFill>
                <a:latin typeface="Radley" panose="020B0604020202020204" charset="0"/>
                <a:ea typeface="Open Sans"/>
                <a:cs typeface="Carlito" panose="020B0604020202020204" charset="0"/>
                <a:sym typeface="Open Sans"/>
              </a:rPr>
              <a:t> les couleurs et les polices</a:t>
            </a:r>
          </a:p>
          <a:p>
            <a:pPr algn="ctr">
              <a:lnSpc>
                <a:spcPts val="4118"/>
              </a:lnSpc>
            </a:pPr>
            <a:r>
              <a:rPr lang="en-US" sz="2800" dirty="0" err="1">
                <a:solidFill>
                  <a:srgbClr val="000000"/>
                </a:solidFill>
                <a:latin typeface="Radley" panose="020B0604020202020204" charset="0"/>
                <a:ea typeface="Open Sans"/>
                <a:cs typeface="Carlito" panose="020B0604020202020204" charset="0"/>
                <a:sym typeface="Open Sans"/>
              </a:rPr>
              <a:t>Organiser</a:t>
            </a:r>
            <a:r>
              <a:rPr lang="en-US" sz="2800" dirty="0">
                <a:solidFill>
                  <a:srgbClr val="000000"/>
                </a:solidFill>
                <a:latin typeface="Radley" panose="020B0604020202020204" charset="0"/>
                <a:ea typeface="Open Sans"/>
                <a:cs typeface="Carlito" panose="020B0604020202020204" charset="0"/>
                <a:sym typeface="Open Sans"/>
              </a:rPr>
              <a:t> la mise </a:t>
            </a:r>
            <a:r>
              <a:rPr lang="en-US" sz="2800" dirty="0" err="1">
                <a:solidFill>
                  <a:srgbClr val="000000"/>
                </a:solidFill>
                <a:latin typeface="Radley" panose="020B0604020202020204" charset="0"/>
                <a:ea typeface="Open Sans"/>
                <a:cs typeface="Carlito" panose="020B0604020202020204" charset="0"/>
                <a:sym typeface="Open Sans"/>
              </a:rPr>
              <a:t>en</a:t>
            </a:r>
            <a:r>
              <a:rPr lang="en-US" sz="2800" dirty="0">
                <a:solidFill>
                  <a:srgbClr val="000000"/>
                </a:solidFill>
                <a:latin typeface="Radley" panose="020B0604020202020204" charset="0"/>
                <a:ea typeface="Open Sans"/>
                <a:cs typeface="Carlito" panose="020B0604020202020204" charset="0"/>
                <a:sym typeface="Open Sans"/>
              </a:rPr>
              <a:t> page du dashboard</a:t>
            </a:r>
          </a:p>
          <a:p>
            <a:pPr algn="ctr">
              <a:lnSpc>
                <a:spcPts val="4118"/>
              </a:lnSpc>
            </a:pPr>
            <a:r>
              <a:rPr lang="en-US" sz="2800" dirty="0" err="1">
                <a:solidFill>
                  <a:srgbClr val="000000"/>
                </a:solidFill>
                <a:latin typeface="Radley" panose="020B0604020202020204" charset="0"/>
                <a:ea typeface="Open Sans"/>
                <a:cs typeface="Carlito" panose="020B0604020202020204" charset="0"/>
                <a:sym typeface="Open Sans"/>
              </a:rPr>
              <a:t>Améliorer</a:t>
            </a:r>
            <a:r>
              <a:rPr lang="en-US" sz="2800" dirty="0">
                <a:solidFill>
                  <a:srgbClr val="000000"/>
                </a:solidFill>
                <a:latin typeface="Radley" panose="020B0604020202020204" charset="0"/>
                <a:ea typeface="Open Sans"/>
                <a:cs typeface="Carlito" panose="020B0604020202020204" charset="0"/>
                <a:sym typeface="Open Sans"/>
              </a:rPr>
              <a:t> </a:t>
            </a:r>
            <a:r>
              <a:rPr lang="en-US" sz="2800" dirty="0" err="1">
                <a:solidFill>
                  <a:srgbClr val="000000"/>
                </a:solidFill>
                <a:latin typeface="Radley" panose="020B0604020202020204" charset="0"/>
                <a:ea typeface="Open Sans"/>
                <a:cs typeface="Carlito" panose="020B0604020202020204" charset="0"/>
                <a:sym typeface="Open Sans"/>
              </a:rPr>
              <a:t>l’ergonomie</a:t>
            </a:r>
            <a:r>
              <a:rPr lang="en-US" sz="2800" dirty="0">
                <a:solidFill>
                  <a:srgbClr val="000000"/>
                </a:solidFill>
                <a:latin typeface="Radley" panose="020B0604020202020204" charset="0"/>
                <a:ea typeface="Open Sans"/>
                <a:cs typeface="Carlito" panose="020B0604020202020204" charset="0"/>
                <a:sym typeface="Open Sans"/>
              </a:rPr>
              <a:t> et la </a:t>
            </a:r>
            <a:r>
              <a:rPr lang="en-US" sz="2800" dirty="0" err="1">
                <a:solidFill>
                  <a:srgbClr val="000000"/>
                </a:solidFill>
                <a:latin typeface="Radley" panose="020B0604020202020204" charset="0"/>
                <a:ea typeface="Open Sans"/>
                <a:cs typeface="Carlito" panose="020B0604020202020204" charset="0"/>
                <a:sym typeface="Open Sans"/>
              </a:rPr>
              <a:t>lisibilité</a:t>
            </a:r>
            <a:endParaRPr lang="en-US" sz="2800" dirty="0">
              <a:solidFill>
                <a:srgbClr val="000000"/>
              </a:solidFill>
              <a:latin typeface="Radley" panose="020B0604020202020204" charset="0"/>
              <a:ea typeface="Open Sans"/>
              <a:cs typeface="Carlito" panose="020B0604020202020204" charset="0"/>
              <a:sym typeface="Open Sans"/>
            </a:endParaRPr>
          </a:p>
          <a:p>
            <a:pPr algn="ctr">
              <a:lnSpc>
                <a:spcPts val="4118"/>
              </a:lnSpc>
            </a:pPr>
            <a:r>
              <a:rPr lang="en-US" sz="2800" dirty="0" err="1">
                <a:solidFill>
                  <a:srgbClr val="000000"/>
                </a:solidFill>
                <a:latin typeface="Radley" panose="020B0604020202020204" charset="0"/>
                <a:ea typeface="Open Sans"/>
                <a:cs typeface="Carlito" panose="020B0604020202020204" charset="0"/>
                <a:sym typeface="Open Sans"/>
              </a:rPr>
              <a:t>Rendre</a:t>
            </a:r>
            <a:r>
              <a:rPr lang="en-US" sz="2800" dirty="0">
                <a:solidFill>
                  <a:srgbClr val="000000"/>
                </a:solidFill>
                <a:latin typeface="Radley" panose="020B0604020202020204" charset="0"/>
                <a:ea typeface="Open Sans"/>
                <a:cs typeface="Carlito" panose="020B0604020202020204" charset="0"/>
                <a:sym typeface="Open Sans"/>
              </a:rPr>
              <a:t> </a:t>
            </a:r>
            <a:r>
              <a:rPr lang="en-US" sz="2800" dirty="0" err="1">
                <a:solidFill>
                  <a:srgbClr val="000000"/>
                </a:solidFill>
                <a:latin typeface="Radley" panose="020B0604020202020204" charset="0"/>
                <a:ea typeface="Open Sans"/>
                <a:cs typeface="Carlito" panose="020B0604020202020204" charset="0"/>
                <a:sym typeface="Open Sans"/>
              </a:rPr>
              <a:t>l’interface</a:t>
            </a:r>
            <a:r>
              <a:rPr lang="en-US" sz="2800" dirty="0">
                <a:solidFill>
                  <a:srgbClr val="000000"/>
                </a:solidFill>
                <a:latin typeface="Radley" panose="020B0604020202020204" charset="0"/>
                <a:ea typeface="Open Sans"/>
                <a:cs typeface="Carlito" panose="020B0604020202020204" charset="0"/>
                <a:sym typeface="Open Sans"/>
              </a:rPr>
              <a:t> plus </a:t>
            </a:r>
            <a:r>
              <a:rPr lang="en-US" sz="2800" dirty="0" err="1">
                <a:solidFill>
                  <a:srgbClr val="000000"/>
                </a:solidFill>
                <a:latin typeface="Radley" panose="020B0604020202020204" charset="0"/>
                <a:ea typeface="Open Sans"/>
                <a:cs typeface="Carlito" panose="020B0604020202020204" charset="0"/>
                <a:sym typeface="Open Sans"/>
              </a:rPr>
              <a:t>attractiveu</a:t>
            </a:r>
            <a:endParaRPr lang="en-US" sz="2800" dirty="0">
              <a:solidFill>
                <a:srgbClr val="000000"/>
              </a:solidFill>
              <a:latin typeface="Radley" panose="020B0604020202020204" charset="0"/>
              <a:ea typeface="Open Sans"/>
              <a:cs typeface="Carlito" panose="020B0604020202020204" charset="0"/>
              <a:sym typeface="Open Sans"/>
            </a:endParaRPr>
          </a:p>
        </p:txBody>
      </p:sp>
      <p:sp>
        <p:nvSpPr>
          <p:cNvPr id="11" name="TextBox 11"/>
          <p:cNvSpPr txBox="1"/>
          <p:nvPr/>
        </p:nvSpPr>
        <p:spPr>
          <a:xfrm>
            <a:off x="14249400" y="2628900"/>
            <a:ext cx="2195805"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Radley" panose="020B0604020202020204" charset="0"/>
                <a:ea typeface="Open Sans Bold"/>
                <a:cs typeface="Open Sans Bold"/>
                <a:sym typeface="Open Sans Bold"/>
              </a:rPr>
              <a:t>JS</a:t>
            </a:r>
          </a:p>
        </p:txBody>
      </p:sp>
      <p:sp>
        <p:nvSpPr>
          <p:cNvPr id="13" name="TextBox 4">
            <a:extLst>
              <a:ext uri="{FF2B5EF4-FFF2-40B4-BE49-F238E27FC236}">
                <a16:creationId xmlns:a16="http://schemas.microsoft.com/office/drawing/2014/main" id="{8EDC45CC-A79B-E9E7-076C-D924F5DAD3BB}"/>
              </a:ext>
            </a:extLst>
          </p:cNvPr>
          <p:cNvSpPr txBox="1"/>
          <p:nvPr/>
        </p:nvSpPr>
        <p:spPr>
          <a:xfrm>
            <a:off x="5144108" y="635380"/>
            <a:ext cx="9072635" cy="1006173"/>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Technologies </a:t>
            </a:r>
            <a:r>
              <a:rPr lang="en-US" sz="7000" dirty="0" err="1">
                <a:solidFill>
                  <a:srgbClr val="000000"/>
                </a:solidFill>
                <a:latin typeface="Radley"/>
                <a:ea typeface="Radley"/>
                <a:cs typeface="Radley"/>
                <a:sym typeface="Radley"/>
              </a:rPr>
              <a:t>utilises</a:t>
            </a:r>
            <a:endParaRPr lang="en-US" sz="7200" dirty="0">
              <a:solidFill>
                <a:srgbClr val="000000"/>
              </a:solidFill>
              <a:latin typeface="Radley"/>
              <a:ea typeface="Radley"/>
              <a:cs typeface="Radley"/>
              <a:sym typeface="Radley"/>
            </a:endParaRPr>
          </a:p>
        </p:txBody>
      </p:sp>
      <p:grpSp>
        <p:nvGrpSpPr>
          <p:cNvPr id="14" name="Group 4">
            <a:extLst>
              <a:ext uri="{FF2B5EF4-FFF2-40B4-BE49-F238E27FC236}">
                <a16:creationId xmlns:a16="http://schemas.microsoft.com/office/drawing/2014/main" id="{46BA3DF4-0E34-983C-70E5-E351FFDEB7BB}"/>
              </a:ext>
            </a:extLst>
          </p:cNvPr>
          <p:cNvGrpSpPr/>
          <p:nvPr/>
        </p:nvGrpSpPr>
        <p:grpSpPr>
          <a:xfrm>
            <a:off x="5938765" y="1670037"/>
            <a:ext cx="7073239" cy="702102"/>
            <a:chOff x="0" y="2546772"/>
            <a:chExt cx="9430985" cy="936136"/>
          </a:xfrm>
        </p:grpSpPr>
        <p:sp>
          <p:nvSpPr>
            <p:cNvPr id="15" name="TextBox 6">
              <a:extLst>
                <a:ext uri="{FF2B5EF4-FFF2-40B4-BE49-F238E27FC236}">
                  <a16:creationId xmlns:a16="http://schemas.microsoft.com/office/drawing/2014/main" id="{A197DAAF-E84A-D7C5-8705-7C21854413BA}"/>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6" name="AutoShape 7">
              <a:extLst>
                <a:ext uri="{FF2B5EF4-FFF2-40B4-BE49-F238E27FC236}">
                  <a16:creationId xmlns:a16="http://schemas.microsoft.com/office/drawing/2014/main" id="{1EAB2908-0B09-5F79-383C-2503158C6BF4}"/>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
        <p:nvSpPr>
          <p:cNvPr id="22" name="Rectangle 3">
            <a:extLst>
              <a:ext uri="{FF2B5EF4-FFF2-40B4-BE49-F238E27FC236}">
                <a16:creationId xmlns:a16="http://schemas.microsoft.com/office/drawing/2014/main" id="{4F21F1BF-E46B-81A3-5DA4-4C8D7B7CB375}"/>
              </a:ext>
            </a:extLst>
          </p:cNvPr>
          <p:cNvSpPr>
            <a:spLocks noChangeArrowheads="1"/>
          </p:cNvSpPr>
          <p:nvPr/>
        </p:nvSpPr>
        <p:spPr bwMode="auto">
          <a:xfrm rot="10800000" flipV="1">
            <a:off x="12780344" y="3780658"/>
            <a:ext cx="4673778"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800" b="0" u="none" strike="noStrike" cap="none" normalizeH="0" baseline="0" dirty="0">
                <a:ln>
                  <a:noFill/>
                </a:ln>
                <a:solidFill>
                  <a:schemeClr val="tx1"/>
                </a:solidFill>
                <a:effectLst/>
                <a:latin typeface="Radley" panose="020B0604020202020204" charset="0"/>
              </a:rPr>
              <a:t>Il </a:t>
            </a:r>
            <a:r>
              <a:rPr kumimoji="0" lang="en-US" altLang="en-US" sz="2800" b="0" u="none" strike="noStrike" cap="none" normalizeH="0" baseline="0" dirty="0" err="1">
                <a:ln>
                  <a:noFill/>
                </a:ln>
                <a:solidFill>
                  <a:schemeClr val="tx1"/>
                </a:solidFill>
                <a:effectLst/>
                <a:latin typeface="Radley" panose="020B0604020202020204" charset="0"/>
              </a:rPr>
              <a:t>gère</a:t>
            </a:r>
            <a:r>
              <a:rPr kumimoji="0" lang="en-US" altLang="en-US" sz="2800" b="0" u="none" strike="noStrike" cap="none" normalizeH="0" baseline="0" dirty="0">
                <a:ln>
                  <a:noFill/>
                </a:ln>
                <a:solidFill>
                  <a:schemeClr val="tx1"/>
                </a:solidFill>
                <a:effectLst/>
                <a:latin typeface="Radley" panose="020B0604020202020204" charset="0"/>
              </a:rPr>
              <a:t> les données sans jamais recharger la page, </a:t>
            </a:r>
            <a:r>
              <a:rPr kumimoji="0" lang="en-US" altLang="en-US" sz="2800" b="0" u="none" strike="noStrike" cap="none" normalizeH="0" baseline="0" dirty="0" err="1">
                <a:ln>
                  <a:noFill/>
                </a:ln>
                <a:solidFill>
                  <a:schemeClr val="tx1"/>
                </a:solidFill>
                <a:effectLst/>
                <a:latin typeface="Radley" panose="020B0604020202020204" charset="0"/>
              </a:rPr>
              <a:t>ce</a:t>
            </a:r>
            <a:r>
              <a:rPr kumimoji="0" lang="en-US" altLang="en-US" sz="2800" b="0" u="none" strike="noStrike" cap="none" normalizeH="0" baseline="0" dirty="0">
                <a:ln>
                  <a:noFill/>
                </a:ln>
                <a:solidFill>
                  <a:schemeClr val="tx1"/>
                </a:solidFill>
                <a:effectLst/>
                <a:latin typeface="Radley" panose="020B0604020202020204" charset="0"/>
              </a:rPr>
              <a:t> qui rend </a:t>
            </a:r>
            <a:r>
              <a:rPr kumimoji="0" lang="en-US" altLang="en-US" sz="2800" b="0" u="none" strike="noStrike" cap="none" normalizeH="0" baseline="0" dirty="0" err="1">
                <a:ln>
                  <a:noFill/>
                </a:ln>
                <a:solidFill>
                  <a:schemeClr val="tx1"/>
                </a:solidFill>
                <a:effectLst/>
                <a:latin typeface="Radley" panose="020B0604020202020204" charset="0"/>
              </a:rPr>
              <a:t>l'expérience</a:t>
            </a:r>
            <a:r>
              <a:rPr kumimoji="0" lang="en-US" altLang="en-US" sz="2800" b="0" u="none" strike="noStrike" cap="none" normalizeH="0" baseline="0" dirty="0">
                <a:ln>
                  <a:noFill/>
                </a:ln>
                <a:solidFill>
                  <a:schemeClr val="tx1"/>
                </a:solidFill>
                <a:effectLst/>
                <a:latin typeface="Radley" panose="020B0604020202020204" charset="0"/>
              </a:rPr>
              <a:t> très </a:t>
            </a:r>
            <a:r>
              <a:rPr kumimoji="0" lang="en-US" altLang="en-US" sz="2800" b="0" u="none" strike="noStrike" cap="none" normalizeH="0" baseline="0" dirty="0" err="1">
                <a:ln>
                  <a:noFill/>
                </a:ln>
                <a:solidFill>
                  <a:schemeClr val="tx1"/>
                </a:solidFill>
                <a:effectLst/>
                <a:latin typeface="Radley" panose="020B0604020202020204" charset="0"/>
              </a:rPr>
              <a:t>fluide</a:t>
            </a:r>
            <a:r>
              <a:rPr kumimoji="0" lang="en-US" altLang="en-US" sz="2800" b="0" u="none" strike="noStrike" cap="none" normalizeH="0" baseline="0" dirty="0">
                <a:ln>
                  <a:noFill/>
                </a:ln>
                <a:solidFill>
                  <a:schemeClr val="tx1"/>
                </a:solidFill>
                <a:effectLst/>
                <a:latin typeface="Radley" panose="020B0604020202020204"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800" b="0" u="none" strike="noStrike" cap="none" normalizeH="0" baseline="0" dirty="0">
                <a:ln>
                  <a:noFill/>
                </a:ln>
                <a:solidFill>
                  <a:schemeClr val="tx1"/>
                </a:solidFill>
                <a:effectLst/>
                <a:latin typeface="Radley" panose="020B0604020202020204" charset="0"/>
              </a:rPr>
              <a:t>Il </a:t>
            </a:r>
            <a:r>
              <a:rPr kumimoji="0" lang="en-US" altLang="en-US" sz="2800" b="0" u="none" strike="noStrike" cap="none" normalizeH="0" baseline="0" dirty="0" err="1">
                <a:ln>
                  <a:noFill/>
                </a:ln>
                <a:solidFill>
                  <a:schemeClr val="tx1"/>
                </a:solidFill>
                <a:effectLst/>
                <a:latin typeface="Radley" panose="020B0604020202020204" charset="0"/>
              </a:rPr>
              <a:t>transforme</a:t>
            </a:r>
            <a:r>
              <a:rPr kumimoji="0" lang="en-US" altLang="en-US" sz="2800" b="0" u="none" strike="noStrike" cap="none" normalizeH="0" baseline="0" dirty="0">
                <a:ln>
                  <a:noFill/>
                </a:ln>
                <a:solidFill>
                  <a:schemeClr val="tx1"/>
                </a:solidFill>
                <a:effectLst/>
                <a:latin typeface="Radley" panose="020B0604020202020204" charset="0"/>
              </a:rPr>
              <a:t> les chiffres </a:t>
            </a:r>
            <a:r>
              <a:rPr kumimoji="0" lang="en-US" altLang="en-US" sz="2800" b="0" u="none" strike="noStrike" cap="none" normalizeH="0" baseline="0" dirty="0" err="1">
                <a:ln>
                  <a:noFill/>
                </a:ln>
                <a:solidFill>
                  <a:schemeClr val="tx1"/>
                </a:solidFill>
                <a:effectLst/>
                <a:latin typeface="Radley" panose="020B0604020202020204" charset="0"/>
              </a:rPr>
              <a:t>bruts</a:t>
            </a:r>
            <a:r>
              <a:rPr kumimoji="0" lang="en-US" altLang="en-US" sz="2800" b="0" u="none" strike="noStrike" cap="none" normalizeH="0" baseline="0" dirty="0">
                <a:ln>
                  <a:noFill/>
                </a:ln>
                <a:solidFill>
                  <a:schemeClr val="tx1"/>
                </a:solidFill>
                <a:effectLst/>
                <a:latin typeface="Radley" panose="020B0604020202020204" charset="0"/>
              </a:rPr>
              <a:t> </a:t>
            </a:r>
            <a:r>
              <a:rPr kumimoji="0" lang="en-US" altLang="en-US" sz="2800" b="0" u="none" strike="noStrike" cap="none" normalizeH="0" baseline="0" dirty="0" err="1">
                <a:ln>
                  <a:noFill/>
                </a:ln>
                <a:solidFill>
                  <a:schemeClr val="tx1"/>
                </a:solidFill>
                <a:effectLst/>
                <a:latin typeface="Radley" panose="020B0604020202020204" charset="0"/>
              </a:rPr>
              <a:t>en</a:t>
            </a:r>
            <a:r>
              <a:rPr kumimoji="0" lang="en-US" altLang="en-US" sz="2800" b="0" u="none" strike="noStrike" cap="none" normalizeH="0" baseline="0" dirty="0">
                <a:ln>
                  <a:noFill/>
                </a:ln>
                <a:solidFill>
                  <a:schemeClr val="tx1"/>
                </a:solidFill>
                <a:effectLst/>
                <a:latin typeface="Radley" panose="020B0604020202020204" charset="0"/>
              </a:rPr>
              <a:t> </a:t>
            </a:r>
            <a:r>
              <a:rPr kumimoji="0" lang="en-US" altLang="en-US" sz="2800" b="0" u="none" strike="noStrike" cap="none" normalizeH="0" baseline="0" dirty="0" err="1">
                <a:ln>
                  <a:noFill/>
                </a:ln>
                <a:solidFill>
                  <a:schemeClr val="tx1"/>
                </a:solidFill>
                <a:effectLst/>
                <a:latin typeface="Radley" panose="020B0604020202020204" charset="0"/>
              </a:rPr>
              <a:t>graphiques</a:t>
            </a:r>
            <a:r>
              <a:rPr kumimoji="0" lang="en-US" altLang="en-US" sz="2800" b="0" u="none" strike="noStrike" cap="none" normalizeH="0" baseline="0" dirty="0">
                <a:ln>
                  <a:noFill/>
                </a:ln>
                <a:solidFill>
                  <a:schemeClr val="tx1"/>
                </a:solidFill>
                <a:effectLst/>
                <a:latin typeface="Radley" panose="020B0604020202020204" charset="0"/>
              </a:rPr>
              <a:t> </a:t>
            </a:r>
            <a:r>
              <a:rPr kumimoji="0" lang="en-US" altLang="en-US" sz="2800" b="0" u="none" strike="noStrike" cap="none" normalizeH="0" baseline="0" dirty="0" err="1">
                <a:ln>
                  <a:noFill/>
                </a:ln>
                <a:solidFill>
                  <a:schemeClr val="tx1"/>
                </a:solidFill>
                <a:effectLst/>
                <a:latin typeface="Radley" panose="020B0604020202020204" charset="0"/>
              </a:rPr>
              <a:t>visuels</a:t>
            </a:r>
            <a:r>
              <a:rPr kumimoji="0" lang="en-US" altLang="en-US" sz="2800" b="0" u="none" strike="noStrike" cap="none" normalizeH="0" baseline="0" dirty="0">
                <a:ln>
                  <a:noFill/>
                </a:ln>
                <a:solidFill>
                  <a:schemeClr val="tx1"/>
                </a:solidFill>
                <a:effectLst/>
                <a:latin typeface="Radley" panose="020B0604020202020204" charset="0"/>
              </a:rPr>
              <a:t> grâce à la bibliothèque </a:t>
            </a:r>
            <a:r>
              <a:rPr kumimoji="0" lang="en-US" altLang="en-US" sz="2800" b="1" u="none" strike="noStrike" cap="none" normalizeH="0" baseline="0" dirty="0">
                <a:ln>
                  <a:noFill/>
                </a:ln>
                <a:solidFill>
                  <a:schemeClr val="tx1"/>
                </a:solidFill>
                <a:effectLst/>
                <a:latin typeface="Radley" panose="020B0604020202020204" charset="0"/>
              </a:rPr>
              <a:t>Chart.js</a:t>
            </a:r>
            <a:r>
              <a:rPr kumimoji="0" lang="en-US" altLang="en-US" sz="2800" b="0" u="none" strike="noStrike" cap="none" normalizeH="0" baseline="0" dirty="0">
                <a:ln>
                  <a:noFill/>
                </a:ln>
                <a:solidFill>
                  <a:schemeClr val="tx1"/>
                </a:solidFill>
                <a:effectLst/>
                <a:latin typeface="Radley" panose="020B0604020202020204"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800" b="0" u="none" strike="noStrike" cap="none" normalizeH="0" baseline="0" dirty="0" err="1">
                <a:ln>
                  <a:noFill/>
                </a:ln>
                <a:solidFill>
                  <a:schemeClr val="tx1"/>
                </a:solidFill>
                <a:effectLst/>
                <a:latin typeface="Radley" panose="020B0604020202020204" charset="0"/>
              </a:rPr>
              <a:t>Enfin</a:t>
            </a:r>
            <a:r>
              <a:rPr kumimoji="0" lang="en-US" altLang="en-US" sz="2800" b="0" u="none" strike="noStrike" cap="none" normalizeH="0" baseline="0" dirty="0">
                <a:ln>
                  <a:noFill/>
                </a:ln>
                <a:solidFill>
                  <a:schemeClr val="tx1"/>
                </a:solidFill>
                <a:effectLst/>
                <a:latin typeface="Radley" panose="020B0604020202020204" charset="0"/>
              </a:rPr>
              <a:t>, il </a:t>
            </a:r>
            <a:r>
              <a:rPr kumimoji="0" lang="en-US" altLang="en-US" sz="2800" b="0" u="none" strike="noStrike" cap="none" normalizeH="0" baseline="0" dirty="0" err="1">
                <a:ln>
                  <a:noFill/>
                </a:ln>
                <a:solidFill>
                  <a:schemeClr val="tx1"/>
                </a:solidFill>
                <a:effectLst/>
                <a:latin typeface="Radley" panose="020B0604020202020204" charset="0"/>
              </a:rPr>
              <a:t>sécurise</a:t>
            </a:r>
            <a:r>
              <a:rPr kumimoji="0" lang="en-US" altLang="en-US" sz="2800" b="0" u="none" strike="noStrike" cap="none" normalizeH="0" baseline="0" dirty="0">
                <a:ln>
                  <a:noFill/>
                </a:ln>
                <a:solidFill>
                  <a:schemeClr val="tx1"/>
                </a:solidFill>
                <a:effectLst/>
                <a:latin typeface="Radley" panose="020B0604020202020204" charset="0"/>
              </a:rPr>
              <a:t> </a:t>
            </a:r>
            <a:r>
              <a:rPr kumimoji="0" lang="en-US" altLang="en-US" sz="2800" b="0" u="none" strike="noStrike" cap="none" normalizeH="0" baseline="0" dirty="0" err="1">
                <a:ln>
                  <a:noFill/>
                </a:ln>
                <a:solidFill>
                  <a:schemeClr val="tx1"/>
                </a:solidFill>
                <a:effectLst/>
                <a:latin typeface="Radley" panose="020B0604020202020204" charset="0"/>
              </a:rPr>
              <a:t>l'accès</a:t>
            </a:r>
            <a:r>
              <a:rPr kumimoji="0" lang="en-US" altLang="en-US" sz="2800" b="0" u="none" strike="noStrike" cap="none" normalizeH="0" baseline="0" dirty="0">
                <a:ln>
                  <a:noFill/>
                </a:ln>
                <a:solidFill>
                  <a:schemeClr val="tx1"/>
                </a:solidFill>
                <a:effectLst/>
                <a:latin typeface="Radley" panose="020B0604020202020204" charset="0"/>
              </a:rPr>
              <a:t> grâce au </a:t>
            </a:r>
            <a:r>
              <a:rPr kumimoji="0" lang="en-US" altLang="en-US" sz="2800" b="1" u="none" strike="noStrike" cap="none" normalizeH="0" baseline="0" dirty="0" err="1">
                <a:ln>
                  <a:noFill/>
                </a:ln>
                <a:solidFill>
                  <a:schemeClr val="tx1"/>
                </a:solidFill>
                <a:effectLst/>
                <a:latin typeface="Radley" panose="020B0604020202020204" charset="0"/>
              </a:rPr>
              <a:t>localStorage</a:t>
            </a:r>
            <a:r>
              <a:rPr kumimoji="0" lang="en-US" altLang="en-US" sz="2800" b="0" u="none" strike="noStrike" cap="none" normalizeH="0" baseline="0" dirty="0">
                <a:ln>
                  <a:noFill/>
                </a:ln>
                <a:solidFill>
                  <a:schemeClr val="tx1"/>
                </a:solidFill>
                <a:effectLst/>
                <a:latin typeface="Radley" panose="020B0604020202020204" charset="0"/>
              </a:rPr>
              <a:t>, qui </a:t>
            </a:r>
            <a:r>
              <a:rPr kumimoji="0" lang="en-US" altLang="en-US" sz="2800" b="0" u="none" strike="noStrike" cap="none" normalizeH="0" baseline="0" dirty="0" err="1">
                <a:ln>
                  <a:noFill/>
                </a:ln>
                <a:solidFill>
                  <a:schemeClr val="tx1"/>
                </a:solidFill>
                <a:effectLst/>
                <a:latin typeface="Radley" panose="020B0604020202020204" charset="0"/>
              </a:rPr>
              <a:t>permet</a:t>
            </a:r>
            <a:r>
              <a:rPr kumimoji="0" lang="en-US" altLang="en-US" sz="2800" b="0" u="none" strike="noStrike" cap="none" normalizeH="0" baseline="0" dirty="0">
                <a:ln>
                  <a:noFill/>
                </a:ln>
                <a:solidFill>
                  <a:schemeClr val="tx1"/>
                </a:solidFill>
                <a:effectLst/>
                <a:latin typeface="Radley" panose="020B0604020202020204" charset="0"/>
              </a:rPr>
              <a:t> au </a:t>
            </a:r>
            <a:r>
              <a:rPr kumimoji="0" lang="en-US" altLang="en-US" sz="2800" b="0" u="none" strike="noStrike" cap="none" normalizeH="0" baseline="0" dirty="0" err="1">
                <a:ln>
                  <a:noFill/>
                </a:ln>
                <a:solidFill>
                  <a:schemeClr val="tx1"/>
                </a:solidFill>
                <a:effectLst/>
                <a:latin typeface="Radley" panose="020B0604020202020204" charset="0"/>
              </a:rPr>
              <a:t>navigateur</a:t>
            </a:r>
            <a:r>
              <a:rPr kumimoji="0" lang="en-US" altLang="en-US" sz="2800" b="0" u="none" strike="noStrike" cap="none" normalizeH="0" baseline="0" dirty="0">
                <a:ln>
                  <a:noFill/>
                </a:ln>
                <a:solidFill>
                  <a:schemeClr val="tx1"/>
                </a:solidFill>
                <a:effectLst/>
                <a:latin typeface="Radley" panose="020B0604020202020204" charset="0"/>
              </a:rPr>
              <a:t> de se souvenir de la </a:t>
            </a:r>
            <a:r>
              <a:rPr kumimoji="0" lang="en-US" altLang="en-US" sz="2800" b="0" u="none" strike="noStrike" cap="none" normalizeH="0" baseline="0" dirty="0" err="1">
                <a:ln>
                  <a:noFill/>
                </a:ln>
                <a:solidFill>
                  <a:schemeClr val="tx1"/>
                </a:solidFill>
                <a:effectLst/>
                <a:latin typeface="Radley" panose="020B0604020202020204" charset="0"/>
              </a:rPr>
              <a:t>connexion</a:t>
            </a:r>
            <a:r>
              <a:rPr kumimoji="0" lang="en-US" altLang="en-US" sz="2800" b="0" u="none" strike="noStrike" cap="none" normalizeH="0" baseline="0" dirty="0">
                <a:ln>
                  <a:noFill/>
                </a:ln>
                <a:solidFill>
                  <a:schemeClr val="tx1"/>
                </a:solidFill>
                <a:effectLst/>
                <a:latin typeface="Radley" panose="020B0604020202020204" charset="0"/>
              </a:rPr>
              <a:t> de </a:t>
            </a:r>
            <a:r>
              <a:rPr kumimoji="0" lang="en-US" altLang="en-US" sz="2800" b="0" u="none" strike="noStrike" cap="none" normalizeH="0" baseline="0" dirty="0" err="1">
                <a:ln>
                  <a:noFill/>
                </a:ln>
                <a:solidFill>
                  <a:schemeClr val="tx1"/>
                </a:solidFill>
                <a:effectLst/>
                <a:latin typeface="Radley" panose="020B0604020202020204" charset="0"/>
              </a:rPr>
              <a:t>l'administrateur</a:t>
            </a:r>
            <a:r>
              <a:rPr kumimoji="0" lang="en-US" altLang="en-US" sz="2800" b="0" u="none" strike="noStrike" cap="none" normalizeH="0" baseline="0" dirty="0">
                <a:ln>
                  <a:noFill/>
                </a:ln>
                <a:solidFill>
                  <a:schemeClr val="tx1"/>
                </a:solidFill>
                <a:effectLst/>
                <a:latin typeface="Radley" panose="020B0604020202020204"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2" name="Group 2"/>
          <p:cNvGrpSpPr/>
          <p:nvPr/>
        </p:nvGrpSpPr>
        <p:grpSpPr>
          <a:xfrm>
            <a:off x="621043" y="230519"/>
            <a:ext cx="13448076" cy="8080106"/>
            <a:chOff x="330526" y="-407703"/>
            <a:chExt cx="17930769" cy="10773475"/>
          </a:xfrm>
        </p:grpSpPr>
        <p:sp>
          <p:nvSpPr>
            <p:cNvPr id="3" name="TextBox 3"/>
            <p:cNvSpPr txBox="1"/>
            <p:nvPr/>
          </p:nvSpPr>
          <p:spPr>
            <a:xfrm>
              <a:off x="8646469" y="-407703"/>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dirty="0">
                  <a:solidFill>
                    <a:srgbClr val="000000"/>
                  </a:solidFill>
                  <a:latin typeface="Radley" panose="020B0604020202020204" charset="0"/>
                  <a:ea typeface="Radley Italics"/>
                  <a:cs typeface="Carlito" panose="020B0604020202020204" charset="0"/>
                  <a:sym typeface="Radley Italics"/>
                </a:rPr>
                <a:t>Conclusion</a:t>
              </a:r>
            </a:p>
          </p:txBody>
        </p:sp>
        <p:sp>
          <p:nvSpPr>
            <p:cNvPr id="6" name="TextBox 6"/>
            <p:cNvSpPr txBox="1"/>
            <p:nvPr/>
          </p:nvSpPr>
          <p:spPr>
            <a:xfrm>
              <a:off x="330526" y="2710513"/>
              <a:ext cx="13116870" cy="7655259"/>
            </a:xfrm>
            <a:prstGeom prst="rect">
              <a:avLst/>
            </a:prstGeom>
          </p:spPr>
          <p:txBody>
            <a:bodyPr wrap="square" lIns="0" tIns="0" rIns="0" bIns="0" rtlCol="0" anchor="t">
              <a:spAutoFit/>
            </a:bodyPr>
            <a:lstStyle/>
            <a:p>
              <a:pPr algn="l">
                <a:lnSpc>
                  <a:spcPts val="3960"/>
                </a:lnSpc>
              </a:pPr>
              <a:r>
                <a:rPr lang="en-US" sz="3300" dirty="0">
                  <a:solidFill>
                    <a:srgbClr val="000000"/>
                  </a:solidFill>
                  <a:latin typeface="Radley" panose="020B0604020202020204" charset="0"/>
                  <a:ea typeface="Carlito"/>
                  <a:cs typeface="Carlito" panose="020B0604020202020204" charset="0"/>
                  <a:sym typeface="Carlito"/>
                </a:rPr>
                <a:t>En conclusion, le site de gestion de bibliothèque </a:t>
              </a:r>
              <a:r>
                <a:rPr lang="en-US" sz="3300" dirty="0" err="1">
                  <a:solidFill>
                    <a:srgbClr val="000000"/>
                  </a:solidFill>
                  <a:latin typeface="Radley" panose="020B0604020202020204" charset="0"/>
                  <a:ea typeface="Carlito"/>
                  <a:cs typeface="Carlito" panose="020B0604020202020204" charset="0"/>
                  <a:sym typeface="Carlito"/>
                </a:rPr>
                <a:t>représente</a:t>
              </a:r>
              <a:r>
                <a:rPr lang="en-US" sz="3300" dirty="0">
                  <a:solidFill>
                    <a:srgbClr val="000000"/>
                  </a:solidFill>
                  <a:latin typeface="Radley" panose="020B0604020202020204" charset="0"/>
                  <a:ea typeface="Carlito"/>
                  <a:cs typeface="Carlito" panose="020B0604020202020204" charset="0"/>
                  <a:sym typeface="Carlito"/>
                </a:rPr>
                <a:t> </a:t>
              </a:r>
              <a:r>
                <a:rPr lang="en-US" sz="3300" dirty="0" err="1">
                  <a:solidFill>
                    <a:srgbClr val="000000"/>
                  </a:solidFill>
                  <a:latin typeface="Radley" panose="020B0604020202020204" charset="0"/>
                  <a:ea typeface="Carlito"/>
                  <a:cs typeface="Carlito" panose="020B0604020202020204" charset="0"/>
                  <a:sym typeface="Carlito"/>
                </a:rPr>
                <a:t>une</a:t>
              </a:r>
              <a:r>
                <a:rPr lang="en-US" sz="3300" dirty="0">
                  <a:solidFill>
                    <a:srgbClr val="000000"/>
                  </a:solidFill>
                  <a:latin typeface="Radley" panose="020B0604020202020204" charset="0"/>
                  <a:ea typeface="Carlito"/>
                  <a:cs typeface="Carlito" panose="020B0604020202020204" charset="0"/>
                  <a:sym typeface="Carlito"/>
                </a:rPr>
                <a:t> solution numérique </a:t>
              </a:r>
              <a:r>
                <a:rPr lang="en-US" sz="3300" dirty="0" err="1">
                  <a:solidFill>
                    <a:srgbClr val="000000"/>
                  </a:solidFill>
                  <a:latin typeface="Radley" panose="020B0604020202020204" charset="0"/>
                  <a:ea typeface="Carlito"/>
                  <a:cs typeface="Carlito" panose="020B0604020202020204" charset="0"/>
                  <a:sym typeface="Carlito"/>
                </a:rPr>
                <a:t>moderne</a:t>
              </a:r>
              <a:r>
                <a:rPr lang="en-US" sz="3300" dirty="0">
                  <a:solidFill>
                    <a:srgbClr val="000000"/>
                  </a:solidFill>
                  <a:latin typeface="Radley" panose="020B0604020202020204" charset="0"/>
                  <a:ea typeface="Carlito"/>
                  <a:cs typeface="Carlito" panose="020B0604020202020204" charset="0"/>
                  <a:sym typeface="Carlito"/>
                </a:rPr>
                <a:t> et </a:t>
              </a:r>
              <a:r>
                <a:rPr lang="en-US" sz="3300" dirty="0" err="1">
                  <a:solidFill>
                    <a:srgbClr val="000000"/>
                  </a:solidFill>
                  <a:latin typeface="Radley" panose="020B0604020202020204" charset="0"/>
                  <a:ea typeface="Carlito"/>
                  <a:cs typeface="Carlito" panose="020B0604020202020204" charset="0"/>
                  <a:sym typeface="Carlito"/>
                </a:rPr>
                <a:t>performante</a:t>
              </a:r>
              <a:r>
                <a:rPr lang="en-US" sz="3300" dirty="0">
                  <a:solidFill>
                    <a:srgbClr val="000000"/>
                  </a:solidFill>
                  <a:latin typeface="Radley" panose="020B0604020202020204" charset="0"/>
                  <a:ea typeface="Carlito"/>
                  <a:cs typeface="Carlito" panose="020B0604020202020204" charset="0"/>
                  <a:sym typeface="Carlito"/>
                </a:rPr>
                <a:t>.</a:t>
              </a:r>
            </a:p>
            <a:p>
              <a:pPr algn="l">
                <a:lnSpc>
                  <a:spcPts val="3960"/>
                </a:lnSpc>
              </a:pPr>
              <a:r>
                <a:rPr lang="en-US" sz="3300" dirty="0">
                  <a:solidFill>
                    <a:srgbClr val="000000"/>
                  </a:solidFill>
                  <a:latin typeface="Radley" panose="020B0604020202020204" charset="0"/>
                  <a:ea typeface="Carlito"/>
                  <a:cs typeface="Carlito" panose="020B0604020202020204" charset="0"/>
                  <a:sym typeface="Carlito"/>
                </a:rPr>
                <a:t>Grâce à </a:t>
              </a:r>
              <a:r>
                <a:rPr lang="en-US" sz="3300" dirty="0" err="1">
                  <a:solidFill>
                    <a:srgbClr val="000000"/>
                  </a:solidFill>
                  <a:latin typeface="Radley" panose="020B0604020202020204" charset="0"/>
                  <a:ea typeface="Carlito"/>
                  <a:cs typeface="Carlito" panose="020B0604020202020204" charset="0"/>
                  <a:sym typeface="Carlito"/>
                </a:rPr>
                <a:t>l’utilisation</a:t>
              </a:r>
              <a:r>
                <a:rPr lang="en-US" sz="3300" dirty="0">
                  <a:solidFill>
                    <a:srgbClr val="000000"/>
                  </a:solidFill>
                  <a:latin typeface="Radley" panose="020B0604020202020204" charset="0"/>
                  <a:ea typeface="Carlito"/>
                  <a:cs typeface="Carlito" panose="020B0604020202020204" charset="0"/>
                  <a:sym typeface="Carlito"/>
                </a:rPr>
                <a:t> des technologies HTML, CSS et JavaScript, il assure </a:t>
              </a:r>
              <a:r>
                <a:rPr lang="en-US" sz="3300" dirty="0" err="1">
                  <a:solidFill>
                    <a:srgbClr val="000000"/>
                  </a:solidFill>
                  <a:latin typeface="Radley" panose="020B0604020202020204" charset="0"/>
                  <a:ea typeface="Carlito"/>
                  <a:cs typeface="Carlito" panose="020B0604020202020204" charset="0"/>
                  <a:sym typeface="Carlito"/>
                </a:rPr>
                <a:t>une</a:t>
              </a:r>
              <a:r>
                <a:rPr lang="en-US" sz="3300" dirty="0">
                  <a:solidFill>
                    <a:srgbClr val="000000"/>
                  </a:solidFill>
                  <a:latin typeface="Radley" panose="020B0604020202020204" charset="0"/>
                  <a:ea typeface="Carlito"/>
                  <a:cs typeface="Carlito" panose="020B0604020202020204" charset="0"/>
                  <a:sym typeface="Carlito"/>
                </a:rPr>
                <a:t> interface </a:t>
              </a:r>
              <a:r>
                <a:rPr lang="en-US" sz="3300" dirty="0" err="1">
                  <a:solidFill>
                    <a:srgbClr val="000000"/>
                  </a:solidFill>
                  <a:latin typeface="Radley" panose="020B0604020202020204" charset="0"/>
                  <a:ea typeface="Carlito"/>
                  <a:cs typeface="Carlito" panose="020B0604020202020204" charset="0"/>
                  <a:sym typeface="Carlito"/>
                </a:rPr>
                <a:t>claire</a:t>
              </a:r>
              <a:r>
                <a:rPr lang="en-US" sz="3300" dirty="0">
                  <a:solidFill>
                    <a:srgbClr val="000000"/>
                  </a:solidFill>
                  <a:latin typeface="Radley" panose="020B0604020202020204" charset="0"/>
                  <a:ea typeface="Carlito"/>
                  <a:cs typeface="Carlito" panose="020B0604020202020204" charset="0"/>
                  <a:sym typeface="Carlito"/>
                </a:rPr>
                <a:t>, interactive et facile à </a:t>
              </a:r>
              <a:r>
                <a:rPr lang="en-US" sz="3300" dirty="0" err="1">
                  <a:solidFill>
                    <a:srgbClr val="000000"/>
                  </a:solidFill>
                  <a:latin typeface="Radley" panose="020B0604020202020204" charset="0"/>
                  <a:ea typeface="Carlito"/>
                  <a:cs typeface="Carlito" panose="020B0604020202020204" charset="0"/>
                  <a:sym typeface="Carlito"/>
                </a:rPr>
                <a:t>utiliser</a:t>
              </a:r>
              <a:r>
                <a:rPr lang="en-US" sz="3300" dirty="0">
                  <a:solidFill>
                    <a:srgbClr val="000000"/>
                  </a:solidFill>
                  <a:latin typeface="Radley" panose="020B0604020202020204" charset="0"/>
                  <a:ea typeface="Carlito"/>
                  <a:cs typeface="Carlito" panose="020B0604020202020204" charset="0"/>
                  <a:sym typeface="Carlito"/>
                </a:rPr>
                <a:t>.</a:t>
              </a:r>
            </a:p>
            <a:p>
              <a:pPr algn="l">
                <a:lnSpc>
                  <a:spcPts val="4265"/>
                </a:lnSpc>
              </a:pPr>
              <a:r>
                <a:rPr lang="en-US" sz="3554" dirty="0">
                  <a:solidFill>
                    <a:srgbClr val="000000"/>
                  </a:solidFill>
                  <a:latin typeface="Radley" panose="020B0604020202020204" charset="0"/>
                  <a:ea typeface="Carlito"/>
                  <a:cs typeface="Carlito" panose="020B0604020202020204" charset="0"/>
                  <a:sym typeface="Carlito"/>
                </a:rPr>
                <a:t>Ce </a:t>
              </a:r>
              <a:r>
                <a:rPr lang="en-US" sz="3554" dirty="0" err="1">
                  <a:solidFill>
                    <a:srgbClr val="000000"/>
                  </a:solidFill>
                  <a:latin typeface="Radley" panose="020B0604020202020204" charset="0"/>
                  <a:ea typeface="Carlito"/>
                  <a:cs typeface="Carlito" panose="020B0604020202020204" charset="0"/>
                  <a:sym typeface="Carlito"/>
                </a:rPr>
                <a:t>système</a:t>
              </a:r>
              <a:r>
                <a:rPr lang="en-US" sz="3554" dirty="0">
                  <a:solidFill>
                    <a:srgbClr val="000000"/>
                  </a:solidFill>
                  <a:latin typeface="Radley" panose="020B0604020202020204" charset="0"/>
                  <a:ea typeface="Carlito"/>
                  <a:cs typeface="Carlito" panose="020B0604020202020204" charset="0"/>
                  <a:sym typeface="Carlito"/>
                </a:rPr>
                <a:t> </a:t>
              </a:r>
              <a:r>
                <a:rPr lang="en-US" sz="3554" dirty="0" err="1">
                  <a:solidFill>
                    <a:srgbClr val="000000"/>
                  </a:solidFill>
                  <a:latin typeface="Radley" panose="020B0604020202020204" charset="0"/>
                  <a:ea typeface="Carlito"/>
                  <a:cs typeface="Carlito" panose="020B0604020202020204" charset="0"/>
                  <a:sym typeface="Carlito"/>
                </a:rPr>
                <a:t>permet</a:t>
              </a:r>
              <a:r>
                <a:rPr lang="en-US" sz="3554" dirty="0">
                  <a:solidFill>
                    <a:srgbClr val="000000"/>
                  </a:solidFill>
                  <a:latin typeface="Radley" panose="020B0604020202020204" charset="0"/>
                  <a:ea typeface="Carlito"/>
                  <a:cs typeface="Carlito" panose="020B0604020202020204" charset="0"/>
                  <a:sym typeface="Carlito"/>
                </a:rPr>
                <a:t> </a:t>
              </a:r>
              <a:r>
                <a:rPr lang="en-US" sz="3554" dirty="0" err="1">
                  <a:solidFill>
                    <a:srgbClr val="000000"/>
                  </a:solidFill>
                  <a:latin typeface="Radley" panose="020B0604020202020204" charset="0"/>
                  <a:ea typeface="Carlito"/>
                  <a:cs typeface="Carlito" panose="020B0604020202020204" charset="0"/>
                  <a:sym typeface="Carlito"/>
                </a:rPr>
                <a:t>une</a:t>
              </a:r>
              <a:r>
                <a:rPr lang="en-US" sz="3554" dirty="0">
                  <a:solidFill>
                    <a:srgbClr val="000000"/>
                  </a:solidFill>
                  <a:latin typeface="Radley" panose="020B0604020202020204" charset="0"/>
                  <a:ea typeface="Carlito"/>
                  <a:cs typeface="Carlito" panose="020B0604020202020204" charset="0"/>
                  <a:sym typeface="Carlito"/>
                </a:rPr>
                <a:t> gestion </a:t>
              </a:r>
              <a:r>
                <a:rPr lang="en-US" sz="3554" dirty="0" err="1">
                  <a:solidFill>
                    <a:srgbClr val="000000"/>
                  </a:solidFill>
                  <a:latin typeface="Radley" panose="020B0604020202020204" charset="0"/>
                  <a:ea typeface="Carlito"/>
                  <a:cs typeface="Carlito" panose="020B0604020202020204" charset="0"/>
                  <a:sym typeface="Carlito"/>
                </a:rPr>
                <a:t>efficace</a:t>
              </a:r>
              <a:r>
                <a:rPr lang="en-US" sz="3554" dirty="0">
                  <a:solidFill>
                    <a:srgbClr val="000000"/>
                  </a:solidFill>
                  <a:latin typeface="Radley" panose="020B0604020202020204" charset="0"/>
                  <a:ea typeface="Carlito"/>
                  <a:cs typeface="Carlito" panose="020B0604020202020204" charset="0"/>
                  <a:sym typeface="Carlito"/>
                </a:rPr>
                <a:t> des livres, des </a:t>
              </a:r>
              <a:r>
                <a:rPr lang="en-US" sz="3554" dirty="0" err="1">
                  <a:solidFill>
                    <a:srgbClr val="000000"/>
                  </a:solidFill>
                  <a:latin typeface="Radley" panose="020B0604020202020204" charset="0"/>
                  <a:ea typeface="Carlito"/>
                  <a:cs typeface="Carlito" panose="020B0604020202020204" charset="0"/>
                  <a:sym typeface="Carlito"/>
                </a:rPr>
                <a:t>adhérents</a:t>
              </a:r>
              <a:r>
                <a:rPr lang="en-US" sz="3554" dirty="0">
                  <a:solidFill>
                    <a:srgbClr val="000000"/>
                  </a:solidFill>
                  <a:latin typeface="Radley" panose="020B0604020202020204" charset="0"/>
                  <a:ea typeface="Carlito"/>
                  <a:cs typeface="Carlito" panose="020B0604020202020204" charset="0"/>
                  <a:sym typeface="Carlito"/>
                </a:rPr>
                <a:t>, des </a:t>
              </a:r>
              <a:r>
                <a:rPr lang="en-US" sz="3554" dirty="0" err="1">
                  <a:solidFill>
                    <a:srgbClr val="000000"/>
                  </a:solidFill>
                  <a:latin typeface="Radley" panose="020B0604020202020204" charset="0"/>
                  <a:ea typeface="Carlito"/>
                  <a:cs typeface="Carlito" panose="020B0604020202020204" charset="0"/>
                  <a:sym typeface="Carlito"/>
                </a:rPr>
                <a:t>emprunts</a:t>
              </a:r>
              <a:r>
                <a:rPr lang="en-US" sz="3554" dirty="0">
                  <a:solidFill>
                    <a:srgbClr val="000000"/>
                  </a:solidFill>
                  <a:latin typeface="Radley" panose="020B0604020202020204" charset="0"/>
                  <a:ea typeface="Carlito"/>
                  <a:cs typeface="Carlito" panose="020B0604020202020204" charset="0"/>
                  <a:sym typeface="Carlito"/>
                </a:rPr>
                <a:t> et des </a:t>
              </a:r>
              <a:r>
                <a:rPr lang="en-US" sz="3554" dirty="0" err="1">
                  <a:solidFill>
                    <a:srgbClr val="000000"/>
                  </a:solidFill>
                  <a:latin typeface="Radley" panose="020B0604020202020204" charset="0"/>
                  <a:ea typeface="Carlito"/>
                  <a:cs typeface="Carlito" panose="020B0604020202020204" charset="0"/>
                  <a:sym typeface="Carlito"/>
                </a:rPr>
                <a:t>catégories</a:t>
              </a:r>
              <a:r>
                <a:rPr lang="en-US" sz="3554" dirty="0">
                  <a:solidFill>
                    <a:srgbClr val="000000"/>
                  </a:solidFill>
                  <a:latin typeface="Radley" panose="020B0604020202020204" charset="0"/>
                  <a:ea typeface="Carlito"/>
                  <a:cs typeface="Carlito" panose="020B0604020202020204" charset="0"/>
                  <a:sym typeface="Carlito"/>
                </a:rPr>
                <a:t>, tout </a:t>
              </a:r>
              <a:r>
                <a:rPr lang="en-US" sz="3554" dirty="0" err="1">
                  <a:solidFill>
                    <a:srgbClr val="000000"/>
                  </a:solidFill>
                  <a:latin typeface="Radley" panose="020B0604020202020204" charset="0"/>
                  <a:ea typeface="Carlito"/>
                  <a:cs typeface="Carlito" panose="020B0604020202020204" charset="0"/>
                  <a:sym typeface="Carlito"/>
                </a:rPr>
                <a:t>en</a:t>
              </a:r>
              <a:r>
                <a:rPr lang="en-US" sz="3554" dirty="0">
                  <a:solidFill>
                    <a:srgbClr val="000000"/>
                  </a:solidFill>
                  <a:latin typeface="Radley" panose="020B0604020202020204" charset="0"/>
                  <a:ea typeface="Carlito"/>
                  <a:cs typeface="Carlito" panose="020B0604020202020204" charset="0"/>
                  <a:sym typeface="Carlito"/>
                </a:rPr>
                <a:t> </a:t>
              </a:r>
              <a:r>
                <a:rPr lang="en-US" sz="3554" dirty="0" err="1">
                  <a:solidFill>
                    <a:srgbClr val="000000"/>
                  </a:solidFill>
                  <a:latin typeface="Radley" panose="020B0604020202020204" charset="0"/>
                  <a:ea typeface="Carlito"/>
                  <a:cs typeface="Carlito" panose="020B0604020202020204" charset="0"/>
                  <a:sym typeface="Carlito"/>
                </a:rPr>
                <a:t>optimisant</a:t>
              </a:r>
              <a:r>
                <a:rPr lang="en-US" sz="3554" dirty="0">
                  <a:solidFill>
                    <a:srgbClr val="000000"/>
                  </a:solidFill>
                  <a:latin typeface="Radley" panose="020B0604020202020204" charset="0"/>
                  <a:ea typeface="Carlito"/>
                  <a:cs typeface="Carlito" panose="020B0604020202020204" charset="0"/>
                  <a:sym typeface="Carlito"/>
                </a:rPr>
                <a:t> le temps et </a:t>
              </a:r>
              <a:r>
                <a:rPr lang="en-US" sz="3554" dirty="0" err="1">
                  <a:solidFill>
                    <a:srgbClr val="000000"/>
                  </a:solidFill>
                  <a:latin typeface="Radley" panose="020B0604020202020204" charset="0"/>
                  <a:ea typeface="Carlito"/>
                  <a:cs typeface="Carlito" panose="020B0604020202020204" charset="0"/>
                  <a:sym typeface="Carlito"/>
                </a:rPr>
                <a:t>l’organisation</a:t>
              </a:r>
              <a:r>
                <a:rPr lang="en-US" sz="3554" dirty="0">
                  <a:solidFill>
                    <a:srgbClr val="000000"/>
                  </a:solidFill>
                  <a:latin typeface="Radley" panose="020B0604020202020204" charset="0"/>
                  <a:ea typeface="Carlito"/>
                  <a:cs typeface="Carlito" panose="020B0604020202020204" charset="0"/>
                  <a:sym typeface="Carlito"/>
                </a:rPr>
                <a:t>.</a:t>
              </a:r>
            </a:p>
            <a:p>
              <a:pPr marL="0" lvl="0" indent="0" algn="l">
                <a:lnSpc>
                  <a:spcPts val="3960"/>
                </a:lnSpc>
              </a:pPr>
              <a:r>
                <a:rPr lang="en-US" sz="3300" dirty="0">
                  <a:solidFill>
                    <a:srgbClr val="000000"/>
                  </a:solidFill>
                  <a:latin typeface="Radley" panose="020B0604020202020204" charset="0"/>
                  <a:ea typeface="Carlito"/>
                  <a:cs typeface="Carlito" panose="020B0604020202020204" charset="0"/>
                  <a:sym typeface="Carlito"/>
                </a:rPr>
                <a:t>Il </a:t>
              </a:r>
              <a:r>
                <a:rPr lang="en-US" sz="3300" dirty="0" err="1">
                  <a:solidFill>
                    <a:srgbClr val="000000"/>
                  </a:solidFill>
                  <a:latin typeface="Radley" panose="020B0604020202020204" charset="0"/>
                  <a:ea typeface="Carlito"/>
                  <a:cs typeface="Carlito" panose="020B0604020202020204" charset="0"/>
                  <a:sym typeface="Carlito"/>
                </a:rPr>
                <a:t>contribue</a:t>
              </a:r>
              <a:r>
                <a:rPr lang="en-US" sz="3300" dirty="0">
                  <a:solidFill>
                    <a:srgbClr val="000000"/>
                  </a:solidFill>
                  <a:latin typeface="Radley" panose="020B0604020202020204" charset="0"/>
                  <a:ea typeface="Carlito"/>
                  <a:cs typeface="Carlito" panose="020B0604020202020204" charset="0"/>
                  <a:sym typeface="Carlito"/>
                </a:rPr>
                <a:t> </a:t>
              </a:r>
              <a:r>
                <a:rPr lang="en-US" sz="3300" dirty="0" err="1">
                  <a:solidFill>
                    <a:srgbClr val="000000"/>
                  </a:solidFill>
                  <a:latin typeface="Radley" panose="020B0604020202020204" charset="0"/>
                  <a:ea typeface="Carlito"/>
                  <a:cs typeface="Carlito" panose="020B0604020202020204" charset="0"/>
                  <a:sym typeface="Carlito"/>
                </a:rPr>
                <a:t>ainsi</a:t>
              </a:r>
              <a:r>
                <a:rPr lang="en-US" sz="3300" dirty="0">
                  <a:solidFill>
                    <a:srgbClr val="000000"/>
                  </a:solidFill>
                  <a:latin typeface="Radley" panose="020B0604020202020204" charset="0"/>
                  <a:ea typeface="Carlito"/>
                  <a:cs typeface="Carlito" panose="020B0604020202020204" charset="0"/>
                  <a:sym typeface="Carlito"/>
                </a:rPr>
                <a:t> à </a:t>
              </a:r>
              <a:r>
                <a:rPr lang="en-US" sz="3300" dirty="0" err="1">
                  <a:solidFill>
                    <a:srgbClr val="000000"/>
                  </a:solidFill>
                  <a:latin typeface="Radley" panose="020B0604020202020204" charset="0"/>
                  <a:ea typeface="Carlito"/>
                  <a:cs typeface="Carlito" panose="020B0604020202020204" charset="0"/>
                  <a:sym typeface="Carlito"/>
                </a:rPr>
                <a:t>améliorer</a:t>
              </a:r>
              <a:r>
                <a:rPr lang="en-US" sz="3300" dirty="0">
                  <a:solidFill>
                    <a:srgbClr val="000000"/>
                  </a:solidFill>
                  <a:latin typeface="Radley" panose="020B0604020202020204" charset="0"/>
                  <a:ea typeface="Carlito"/>
                  <a:cs typeface="Carlito" panose="020B0604020202020204" charset="0"/>
                  <a:sym typeface="Carlito"/>
                </a:rPr>
                <a:t> la </a:t>
              </a:r>
              <a:r>
                <a:rPr lang="en-US" sz="3300" dirty="0" err="1">
                  <a:solidFill>
                    <a:srgbClr val="000000"/>
                  </a:solidFill>
                  <a:latin typeface="Radley" panose="020B0604020202020204" charset="0"/>
                  <a:ea typeface="Carlito"/>
                  <a:cs typeface="Carlito" panose="020B0604020202020204" charset="0"/>
                  <a:sym typeface="Carlito"/>
                </a:rPr>
                <a:t>qualité</a:t>
              </a:r>
              <a:r>
                <a:rPr lang="en-US" sz="3300" dirty="0">
                  <a:solidFill>
                    <a:srgbClr val="000000"/>
                  </a:solidFill>
                  <a:latin typeface="Radley" panose="020B0604020202020204" charset="0"/>
                  <a:ea typeface="Carlito"/>
                  <a:cs typeface="Carlito" panose="020B0604020202020204" charset="0"/>
                  <a:sym typeface="Carlito"/>
                </a:rPr>
                <a:t> des services </a:t>
              </a:r>
              <a:r>
                <a:rPr lang="en-US" sz="3300" dirty="0" err="1">
                  <a:solidFill>
                    <a:srgbClr val="000000"/>
                  </a:solidFill>
                  <a:latin typeface="Radley" panose="020B0604020202020204" charset="0"/>
                  <a:ea typeface="Carlito"/>
                  <a:cs typeface="Carlito" panose="020B0604020202020204" charset="0"/>
                  <a:sym typeface="Carlito"/>
                </a:rPr>
                <a:t>offerts</a:t>
              </a:r>
              <a:r>
                <a:rPr lang="en-US" sz="3300" dirty="0">
                  <a:solidFill>
                    <a:srgbClr val="000000"/>
                  </a:solidFill>
                  <a:latin typeface="Radley" panose="020B0604020202020204" charset="0"/>
                  <a:ea typeface="Carlito"/>
                  <a:cs typeface="Carlito" panose="020B0604020202020204" charset="0"/>
                  <a:sym typeface="Carlito"/>
                </a:rPr>
                <a:t> et à </a:t>
              </a:r>
              <a:r>
                <a:rPr lang="en-US" sz="3300" dirty="0" err="1">
                  <a:solidFill>
                    <a:srgbClr val="000000"/>
                  </a:solidFill>
                  <a:latin typeface="Radley" panose="020B0604020202020204" charset="0"/>
                  <a:ea typeface="Carlito"/>
                  <a:cs typeface="Carlito" panose="020B0604020202020204" charset="0"/>
                  <a:sym typeface="Carlito"/>
                </a:rPr>
                <a:t>moderniser</a:t>
              </a:r>
              <a:r>
                <a:rPr lang="en-US" sz="3300" dirty="0">
                  <a:solidFill>
                    <a:srgbClr val="000000"/>
                  </a:solidFill>
                  <a:latin typeface="Radley" panose="020B0604020202020204" charset="0"/>
                  <a:ea typeface="Carlito"/>
                  <a:cs typeface="Carlito" panose="020B0604020202020204" charset="0"/>
                  <a:sym typeface="Carlito"/>
                </a:rPr>
                <a:t> la bibliothèque.</a:t>
              </a:r>
            </a:p>
          </p:txBody>
        </p:sp>
      </p:grpSp>
      <p:grpSp>
        <p:nvGrpSpPr>
          <p:cNvPr id="7" name="Group 7"/>
          <p:cNvGrpSpPr/>
          <p:nvPr/>
        </p:nvGrpSpPr>
        <p:grpSpPr>
          <a:xfrm>
            <a:off x="666750" y="9184102"/>
            <a:ext cx="2171730" cy="2205796"/>
            <a:chOff x="0" y="0"/>
            <a:chExt cx="812800" cy="825500"/>
          </a:xfrm>
        </p:grpSpPr>
        <p:sp>
          <p:nvSpPr>
            <p:cNvPr id="8" name="Freeform 8"/>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9" name="TextBox 9"/>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0" name="Freeform 10"/>
          <p:cNvSpPr/>
          <p:nvPr/>
        </p:nvSpPr>
        <p:spPr>
          <a:xfrm>
            <a:off x="10727371" y="2383665"/>
            <a:ext cx="7187481" cy="5807835"/>
          </a:xfrm>
          <a:prstGeom prst="rect">
            <a:avLst/>
          </a:prstGeom>
          <a:blipFill>
            <a:blip r:embed="rId2"/>
            <a:stretch>
              <a:fillRect l="-16656" t="-40599" r="-114146" b="-7751"/>
            </a:stretch>
          </a:blipFill>
        </p:spPr>
        <p:txBody>
          <a:bodyPr/>
          <a:lstStyle/>
          <a:p>
            <a:endParaRPr lang="en-US"/>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grpSp>
        <p:nvGrpSpPr>
          <p:cNvPr id="12" name="Group 4">
            <a:extLst>
              <a:ext uri="{FF2B5EF4-FFF2-40B4-BE49-F238E27FC236}">
                <a16:creationId xmlns:a16="http://schemas.microsoft.com/office/drawing/2014/main" id="{EAD07559-94E8-636E-E1ED-448709FD8F92}"/>
              </a:ext>
            </a:extLst>
          </p:cNvPr>
          <p:cNvGrpSpPr/>
          <p:nvPr/>
        </p:nvGrpSpPr>
        <p:grpSpPr>
          <a:xfrm>
            <a:off x="5291975" y="1304998"/>
            <a:ext cx="7073239" cy="702102"/>
            <a:chOff x="0" y="2546772"/>
            <a:chExt cx="9430985" cy="936136"/>
          </a:xfrm>
        </p:grpSpPr>
        <p:sp>
          <p:nvSpPr>
            <p:cNvPr id="13" name="TextBox 6">
              <a:extLst>
                <a:ext uri="{FF2B5EF4-FFF2-40B4-BE49-F238E27FC236}">
                  <a16:creationId xmlns:a16="http://schemas.microsoft.com/office/drawing/2014/main" id="{4EE20FD5-52C8-90A6-F5B1-C932B2BE7049}"/>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4" name="AutoShape 7">
              <a:extLst>
                <a:ext uri="{FF2B5EF4-FFF2-40B4-BE49-F238E27FC236}">
                  <a16:creationId xmlns:a16="http://schemas.microsoft.com/office/drawing/2014/main" id="{F6FFEF64-75BD-5566-DC1D-B0A45420820F}"/>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grpSp>
        <p:nvGrpSpPr>
          <p:cNvPr id="4" name="Group 4"/>
          <p:cNvGrpSpPr/>
          <p:nvPr/>
        </p:nvGrpSpPr>
        <p:grpSpPr>
          <a:xfrm>
            <a:off x="278073" y="2293132"/>
            <a:ext cx="7073239" cy="702102"/>
            <a:chOff x="0" y="2546772"/>
            <a:chExt cx="9430985" cy="936136"/>
          </a:xfrm>
        </p:grpSpPr>
        <p:sp>
          <p:nvSpPr>
            <p:cNvPr id="6" name="TextBox 6"/>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7" name="AutoShape 7"/>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grpSp>
        <p:nvGrpSpPr>
          <p:cNvPr id="8" name="Group 8"/>
          <p:cNvGrpSpPr/>
          <p:nvPr/>
        </p:nvGrpSpPr>
        <p:grpSpPr>
          <a:xfrm>
            <a:off x="16249635" y="8207789"/>
            <a:ext cx="2171730" cy="2205796"/>
            <a:chOff x="0" y="0"/>
            <a:chExt cx="812800" cy="825500"/>
          </a:xfrm>
        </p:grpSpPr>
        <p:sp>
          <p:nvSpPr>
            <p:cNvPr id="9" name="Freeform 9"/>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0" name="TextBox 10"/>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sp>
        <p:nvSpPr>
          <p:cNvPr id="12" name="TextBox 12"/>
          <p:cNvSpPr txBox="1"/>
          <p:nvPr/>
        </p:nvSpPr>
        <p:spPr>
          <a:xfrm>
            <a:off x="1967836" y="3891133"/>
            <a:ext cx="14352327" cy="3036409"/>
          </a:xfrm>
          <a:prstGeom prst="rect">
            <a:avLst/>
          </a:prstGeom>
        </p:spPr>
        <p:txBody>
          <a:bodyPr wrap="square" lIns="0" tIns="0" rIns="0" bIns="0" rtlCol="0" anchor="t">
            <a:spAutoFit/>
          </a:bodyPr>
          <a:lstStyle/>
          <a:p>
            <a:pPr algn="ctr">
              <a:lnSpc>
                <a:spcPts val="4759"/>
              </a:lnSpc>
            </a:pPr>
            <a:r>
              <a:rPr lang="fr-FR" sz="3399" dirty="0">
                <a:solidFill>
                  <a:srgbClr val="000000"/>
                </a:solidFill>
                <a:latin typeface="Radley" panose="020B0604020202020204" charset="0"/>
                <a:ea typeface="Open Sans"/>
                <a:cs typeface="Open Sans"/>
                <a:sym typeface="Open Sans"/>
              </a:rPr>
              <a:t>MI BIBLIO est une application backoffice de gestion bibliothécaire complète. Elle centralise la gestion des livres, auteurs, adhérents, emprunts et catégories à travers des fonctionnalités CRUD complètes, des tableaux avec recherche, filtres, tri et pagination, et un tableau de bord interactif avec statistiques et graphiques.</a:t>
            </a:r>
            <a:endParaRPr lang="en-US" sz="3399" dirty="0">
              <a:solidFill>
                <a:srgbClr val="000000"/>
              </a:solidFill>
              <a:latin typeface="Radley" panose="020B0604020202020204" charset="0"/>
              <a:ea typeface="Open Sans"/>
              <a:cs typeface="Open Sans"/>
              <a:sym typeface="Open Sans"/>
            </a:endParaRPr>
          </a:p>
        </p:txBody>
      </p:sp>
      <p:sp>
        <p:nvSpPr>
          <p:cNvPr id="15" name="TextBox 4">
            <a:extLst>
              <a:ext uri="{FF2B5EF4-FFF2-40B4-BE49-F238E27FC236}">
                <a16:creationId xmlns:a16="http://schemas.microsoft.com/office/drawing/2014/main" id="{A11CB0DC-C8CF-C29E-4E8F-DFD0E66C2CD0}"/>
              </a:ext>
            </a:extLst>
          </p:cNvPr>
          <p:cNvSpPr txBox="1"/>
          <p:nvPr/>
        </p:nvSpPr>
        <p:spPr>
          <a:xfrm>
            <a:off x="914400" y="1118848"/>
            <a:ext cx="16252796" cy="1004572"/>
          </a:xfrm>
          <a:prstGeom prst="rect">
            <a:avLst/>
          </a:prstGeom>
        </p:spPr>
        <p:txBody>
          <a:bodyPr lIns="0" tIns="0" rIns="0" bIns="0" rtlCol="0" anchor="t">
            <a:spAutoFit/>
          </a:bodyPr>
          <a:lstStyle/>
          <a:p>
            <a:pPr marL="0" lvl="0" indent="0" algn="l">
              <a:lnSpc>
                <a:spcPts val="7840"/>
              </a:lnSpc>
              <a:spcBef>
                <a:spcPct val="0"/>
              </a:spcBef>
            </a:pPr>
            <a:r>
              <a:rPr lang="en-US" sz="7200" dirty="0">
                <a:solidFill>
                  <a:srgbClr val="000000"/>
                </a:solidFill>
                <a:latin typeface="Radley"/>
                <a:ea typeface="Radley"/>
                <a:cs typeface="Radley"/>
                <a:sym typeface="Radley"/>
              </a:rPr>
              <a:t>Introduction</a:t>
            </a:r>
            <a:r>
              <a:rPr lang="en-US" sz="7000" dirty="0">
                <a:solidFill>
                  <a:srgbClr val="000000"/>
                </a:solidFill>
                <a:latin typeface="Radley"/>
                <a:ea typeface="Radley"/>
                <a:cs typeface="Radley"/>
                <a:sym typeface="Radley"/>
              </a:rPr>
              <a:t> </a:t>
            </a:r>
          </a:p>
        </p:txBody>
      </p:sp>
      <p:grpSp>
        <p:nvGrpSpPr>
          <p:cNvPr id="16" name="Group 7">
            <a:extLst>
              <a:ext uri="{FF2B5EF4-FFF2-40B4-BE49-F238E27FC236}">
                <a16:creationId xmlns:a16="http://schemas.microsoft.com/office/drawing/2014/main" id="{46734C4A-0D7A-3882-17DE-C3CE81FFFF28}"/>
              </a:ext>
            </a:extLst>
          </p:cNvPr>
          <p:cNvGrpSpPr/>
          <p:nvPr/>
        </p:nvGrpSpPr>
        <p:grpSpPr>
          <a:xfrm>
            <a:off x="-1085865" y="-205807"/>
            <a:ext cx="2171730" cy="2205796"/>
            <a:chOff x="0" y="0"/>
            <a:chExt cx="812800" cy="825500"/>
          </a:xfrm>
        </p:grpSpPr>
        <p:sp>
          <p:nvSpPr>
            <p:cNvPr id="17" name="Freeform 8">
              <a:extLst>
                <a:ext uri="{FF2B5EF4-FFF2-40B4-BE49-F238E27FC236}">
                  <a16:creationId xmlns:a16="http://schemas.microsoft.com/office/drawing/2014/main" id="{D244C49D-D44A-AB76-96DF-FD0DC75ADED1}"/>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8" name="TextBox 9">
              <a:extLst>
                <a:ext uri="{FF2B5EF4-FFF2-40B4-BE49-F238E27FC236}">
                  <a16:creationId xmlns:a16="http://schemas.microsoft.com/office/drawing/2014/main" id="{144DE6C1-61C9-052D-9CD1-2C25C5B4D8BA}"/>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pic>
        <p:nvPicPr>
          <p:cNvPr id="14" name="Image 13" descr="Une image contenant texte, capture d’écran, Police, Système d’exploitation&#10;&#10;Le contenu généré par l’IA peut être incorrect.">
            <a:extLst>
              <a:ext uri="{FF2B5EF4-FFF2-40B4-BE49-F238E27FC236}">
                <a16:creationId xmlns:a16="http://schemas.microsoft.com/office/drawing/2014/main" id="{08DDFE6F-209F-6A97-658C-6BECA8CE56F9}"/>
              </a:ext>
            </a:extLst>
          </p:cNvPr>
          <p:cNvPicPr>
            <a:picLocks noChangeAspect="1"/>
          </p:cNvPicPr>
          <p:nvPr/>
        </p:nvPicPr>
        <p:blipFill>
          <a:blip r:embed="rId2"/>
          <a:srcRect t="1453"/>
          <a:stretch>
            <a:fillRect/>
          </a:stretch>
        </p:blipFill>
        <p:spPr>
          <a:xfrm>
            <a:off x="0" y="2472512"/>
            <a:ext cx="18288000" cy="7882278"/>
          </a:xfrm>
          <a:prstGeom prst="rect">
            <a:avLst/>
          </a:prstGeom>
          <a:ln>
            <a:noFill/>
          </a:ln>
          <a:effectLst>
            <a:softEdge rad="112500"/>
          </a:effectLst>
        </p:spPr>
      </p:pic>
      <p:grpSp>
        <p:nvGrpSpPr>
          <p:cNvPr id="4" name="Group 4"/>
          <p:cNvGrpSpPr/>
          <p:nvPr/>
        </p:nvGrpSpPr>
        <p:grpSpPr>
          <a:xfrm>
            <a:off x="290965" y="517063"/>
            <a:ext cx="14328920" cy="4981031"/>
            <a:chOff x="179055" y="208521"/>
            <a:chExt cx="19105226" cy="6641378"/>
          </a:xfrm>
        </p:grpSpPr>
        <p:sp>
          <p:nvSpPr>
            <p:cNvPr id="5" name="TextBox 5"/>
            <p:cNvSpPr txBox="1"/>
            <p:nvPr/>
          </p:nvSpPr>
          <p:spPr>
            <a:xfrm>
              <a:off x="9138301" y="208521"/>
              <a:ext cx="7518400" cy="1184171"/>
            </a:xfrm>
            <a:prstGeom prst="rect">
              <a:avLst/>
            </a:prstGeom>
          </p:spPr>
          <p:txBody>
            <a:bodyPr wrap="square" lIns="0" tIns="0" rIns="0" bIns="0" rtlCol="0" anchor="t">
              <a:spAutoFit/>
            </a:bodyPr>
            <a:lstStyle/>
            <a:p>
              <a:pPr marL="0" lvl="0" indent="0" algn="l">
                <a:lnSpc>
                  <a:spcPts val="6737"/>
                </a:lnSpc>
                <a:spcBef>
                  <a:spcPct val="0"/>
                </a:spcBef>
              </a:pPr>
              <a:r>
                <a:rPr lang="en-US" sz="7200" dirty="0">
                  <a:solidFill>
                    <a:srgbClr val="000000"/>
                  </a:solidFill>
                  <a:latin typeface="Carlito" panose="020B0604020202020204" charset="0"/>
                  <a:ea typeface="Radley Italics"/>
                  <a:cs typeface="Carlito" panose="020B0604020202020204" charset="0"/>
                  <a:sym typeface="Radley Italics"/>
                </a:rPr>
                <a:t>Page du Login</a:t>
              </a:r>
            </a:p>
          </p:txBody>
        </p:sp>
        <p:sp>
          <p:nvSpPr>
            <p:cNvPr id="7" name="AutoShape 7"/>
            <p:cNvSpPr/>
            <p:nvPr/>
          </p:nvSpPr>
          <p:spPr>
            <a:xfrm>
              <a:off x="8628140" y="1638668"/>
              <a:ext cx="8263104" cy="0"/>
            </a:xfrm>
            <a:prstGeom prst="line">
              <a:avLst/>
            </a:prstGeom>
            <a:ln w="21829"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79055" y="6214845"/>
              <a:ext cx="19105226" cy="635054"/>
            </a:xfrm>
            <a:prstGeom prst="rect">
              <a:avLst/>
            </a:prstGeom>
          </p:spPr>
          <p:txBody>
            <a:bodyPr lIns="0" tIns="0" rIns="0" bIns="0" rtlCol="0" anchor="t">
              <a:spAutoFit/>
            </a:bodyPr>
            <a:lstStyle/>
            <a:p>
              <a:pPr marL="0" lvl="0" indent="0" algn="l">
                <a:lnSpc>
                  <a:spcPts val="3356"/>
                </a:lnSpc>
              </a:pPr>
              <a:endParaRPr/>
            </a:p>
          </p:txBody>
        </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2</a:t>
            </a:r>
          </a:p>
        </p:txBody>
      </p:sp>
      <p:grpSp>
        <p:nvGrpSpPr>
          <p:cNvPr id="9" name="Group 9"/>
          <p:cNvGrpSpPr/>
          <p:nvPr/>
        </p:nvGrpSpPr>
        <p:grpSpPr>
          <a:xfrm>
            <a:off x="670143" y="9184102"/>
            <a:ext cx="2164943" cy="2199009"/>
            <a:chOff x="1270" y="0"/>
            <a:chExt cx="810260" cy="82296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5" name="Group 7">
            <a:extLst>
              <a:ext uri="{FF2B5EF4-FFF2-40B4-BE49-F238E27FC236}">
                <a16:creationId xmlns:a16="http://schemas.microsoft.com/office/drawing/2014/main" id="{3A8D5CAA-3AD6-3051-477E-7675639D9478}"/>
              </a:ext>
            </a:extLst>
          </p:cNvPr>
          <p:cNvGrpSpPr/>
          <p:nvPr/>
        </p:nvGrpSpPr>
        <p:grpSpPr>
          <a:xfrm>
            <a:off x="-1085865" y="-205807"/>
            <a:ext cx="2171730" cy="2205796"/>
            <a:chOff x="0" y="0"/>
            <a:chExt cx="812800" cy="825500"/>
          </a:xfrm>
        </p:grpSpPr>
        <p:sp>
          <p:nvSpPr>
            <p:cNvPr id="16" name="Freeform 8">
              <a:extLst>
                <a:ext uri="{FF2B5EF4-FFF2-40B4-BE49-F238E27FC236}">
                  <a16:creationId xmlns:a16="http://schemas.microsoft.com/office/drawing/2014/main" id="{993CFE04-EE86-F165-0D36-09443F8D6DFA}"/>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7" name="TextBox 9">
              <a:extLst>
                <a:ext uri="{FF2B5EF4-FFF2-40B4-BE49-F238E27FC236}">
                  <a16:creationId xmlns:a16="http://schemas.microsoft.com/office/drawing/2014/main" id="{25884BC6-79BB-B5BB-5512-C98C4571847B}"/>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24DA0A28-5A0F-A572-DB5F-1DB25AE7964B}"/>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337151B-3D19-1750-3808-02B619ADE354}"/>
              </a:ext>
            </a:extLst>
          </p:cNvPr>
          <p:cNvGrpSpPr/>
          <p:nvPr/>
        </p:nvGrpSpPr>
        <p:grpSpPr>
          <a:xfrm>
            <a:off x="290965" y="517986"/>
            <a:ext cx="14328920" cy="4980108"/>
            <a:chOff x="179055" y="209752"/>
            <a:chExt cx="19105226" cy="6640147"/>
          </a:xfrm>
        </p:grpSpPr>
        <p:sp>
          <p:nvSpPr>
            <p:cNvPr id="5" name="TextBox 5">
              <a:extLst>
                <a:ext uri="{FF2B5EF4-FFF2-40B4-BE49-F238E27FC236}">
                  <a16:creationId xmlns:a16="http://schemas.microsoft.com/office/drawing/2014/main" id="{99F33346-6F04-220D-6A1C-66E5BF73D340}"/>
                </a:ext>
              </a:extLst>
            </p:cNvPr>
            <p:cNvSpPr txBox="1"/>
            <p:nvPr/>
          </p:nvSpPr>
          <p:spPr>
            <a:xfrm>
              <a:off x="8630301" y="209752"/>
              <a:ext cx="8263104" cy="1184171"/>
            </a:xfrm>
            <a:prstGeom prst="rect">
              <a:avLst/>
            </a:prstGeom>
          </p:spPr>
          <p:txBody>
            <a:bodyPr wrap="square" lIns="0" tIns="0" rIns="0" bIns="0" rtlCol="0" anchor="t">
              <a:spAutoFit/>
            </a:bodyPr>
            <a:lstStyle/>
            <a:p>
              <a:pPr marL="0" lvl="0" indent="0" algn="l">
                <a:lnSpc>
                  <a:spcPts val="6737"/>
                </a:lnSpc>
                <a:spcBef>
                  <a:spcPct val="0"/>
                </a:spcBef>
              </a:pPr>
              <a:r>
                <a:rPr lang="en-US" sz="7200" dirty="0">
                  <a:solidFill>
                    <a:srgbClr val="000000"/>
                  </a:solidFill>
                  <a:latin typeface="Carlito" panose="020B0604020202020204" charset="0"/>
                  <a:ea typeface="Radley Italics"/>
                  <a:cs typeface="Carlito" panose="020B0604020202020204" charset="0"/>
                  <a:sym typeface="Radley Italics"/>
                </a:rPr>
                <a:t>Page du Login</a:t>
              </a:r>
            </a:p>
          </p:txBody>
        </p:sp>
        <p:sp>
          <p:nvSpPr>
            <p:cNvPr id="7" name="AutoShape 7">
              <a:extLst>
                <a:ext uri="{FF2B5EF4-FFF2-40B4-BE49-F238E27FC236}">
                  <a16:creationId xmlns:a16="http://schemas.microsoft.com/office/drawing/2014/main" id="{6527C9B1-DEE8-4C6E-AF5C-9B40F8DC5EC7}"/>
                </a:ext>
              </a:extLst>
            </p:cNvPr>
            <p:cNvSpPr/>
            <p:nvPr/>
          </p:nvSpPr>
          <p:spPr>
            <a:xfrm>
              <a:off x="7851549" y="1628941"/>
              <a:ext cx="8263104" cy="0"/>
            </a:xfrm>
            <a:prstGeom prst="line">
              <a:avLst/>
            </a:prstGeom>
            <a:ln w="21829" cap="flat">
              <a:solidFill>
                <a:srgbClr val="FFFFFF"/>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3109FE44-21AE-E3BA-AAD3-DE4F8D748FC0}"/>
                </a:ext>
              </a:extLst>
            </p:cNvPr>
            <p:cNvSpPr txBox="1"/>
            <p:nvPr/>
          </p:nvSpPr>
          <p:spPr>
            <a:xfrm>
              <a:off x="179055" y="6214845"/>
              <a:ext cx="19105226" cy="635054"/>
            </a:xfrm>
            <a:prstGeom prst="rect">
              <a:avLst/>
            </a:prstGeom>
          </p:spPr>
          <p:txBody>
            <a:bodyPr lIns="0" tIns="0" rIns="0" bIns="0" rtlCol="0" anchor="t">
              <a:spAutoFit/>
            </a:bodyPr>
            <a:lstStyle/>
            <a:p>
              <a:pPr marL="0" lvl="0" indent="0" algn="l">
                <a:lnSpc>
                  <a:spcPts val="3356"/>
                </a:lnSpc>
              </a:pPr>
              <a:endParaRPr/>
            </a:p>
          </p:txBody>
        </p:sp>
      </p:grpSp>
      <p:sp>
        <p:nvSpPr>
          <p:cNvPr id="12" name="TextBox 12">
            <a:extLst>
              <a:ext uri="{FF2B5EF4-FFF2-40B4-BE49-F238E27FC236}">
                <a16:creationId xmlns:a16="http://schemas.microsoft.com/office/drawing/2014/main" id="{6A9D5243-B49E-71D7-CC96-684F063A9621}"/>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2</a:t>
            </a:r>
          </a:p>
        </p:txBody>
      </p:sp>
      <p:grpSp>
        <p:nvGrpSpPr>
          <p:cNvPr id="15" name="Group 7">
            <a:extLst>
              <a:ext uri="{FF2B5EF4-FFF2-40B4-BE49-F238E27FC236}">
                <a16:creationId xmlns:a16="http://schemas.microsoft.com/office/drawing/2014/main" id="{30631B8F-9C6B-ACE4-B570-AFCB9634520F}"/>
              </a:ext>
            </a:extLst>
          </p:cNvPr>
          <p:cNvGrpSpPr/>
          <p:nvPr/>
        </p:nvGrpSpPr>
        <p:grpSpPr>
          <a:xfrm>
            <a:off x="-1085865" y="-205807"/>
            <a:ext cx="2171730" cy="2205796"/>
            <a:chOff x="0" y="0"/>
            <a:chExt cx="812800" cy="825500"/>
          </a:xfrm>
        </p:grpSpPr>
        <p:sp>
          <p:nvSpPr>
            <p:cNvPr id="16" name="Freeform 8">
              <a:extLst>
                <a:ext uri="{FF2B5EF4-FFF2-40B4-BE49-F238E27FC236}">
                  <a16:creationId xmlns:a16="http://schemas.microsoft.com/office/drawing/2014/main" id="{30983249-F1C1-E284-4D8C-23240B636A36}"/>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7" name="TextBox 9">
              <a:extLst>
                <a:ext uri="{FF2B5EF4-FFF2-40B4-BE49-F238E27FC236}">
                  <a16:creationId xmlns:a16="http://schemas.microsoft.com/office/drawing/2014/main" id="{3495C403-00E1-601D-378A-8E76359D7D15}"/>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3" name="Image 2" descr="Une image contenant texte, capture d’écran, Police&#10;&#10;Le contenu généré par l’IA peut être incorrect.">
            <a:extLst>
              <a:ext uri="{FF2B5EF4-FFF2-40B4-BE49-F238E27FC236}">
                <a16:creationId xmlns:a16="http://schemas.microsoft.com/office/drawing/2014/main" id="{8B03F69C-3662-D440-32C2-D0350841CF9E}"/>
              </a:ext>
            </a:extLst>
          </p:cNvPr>
          <p:cNvPicPr>
            <a:picLocks noChangeAspect="1"/>
          </p:cNvPicPr>
          <p:nvPr/>
        </p:nvPicPr>
        <p:blipFill>
          <a:blip r:embed="rId2"/>
          <a:stretch>
            <a:fillRect/>
          </a:stretch>
        </p:blipFill>
        <p:spPr>
          <a:xfrm>
            <a:off x="707132" y="3712167"/>
            <a:ext cx="6917249" cy="3302426"/>
          </a:xfrm>
          <a:prstGeom prst="rect">
            <a:avLst/>
          </a:prstGeom>
        </p:spPr>
      </p:pic>
      <p:pic>
        <p:nvPicPr>
          <p:cNvPr id="18" name="Image 17" descr="Une image contenant texte, capture d’écran, Police&#10;&#10;Le contenu généré par l’IA peut être incorrect.">
            <a:extLst>
              <a:ext uri="{FF2B5EF4-FFF2-40B4-BE49-F238E27FC236}">
                <a16:creationId xmlns:a16="http://schemas.microsoft.com/office/drawing/2014/main" id="{DAEDA3C6-D0E2-122B-7C1D-FF3A14DCADE0}"/>
              </a:ext>
            </a:extLst>
          </p:cNvPr>
          <p:cNvPicPr>
            <a:picLocks noChangeAspect="1"/>
          </p:cNvPicPr>
          <p:nvPr/>
        </p:nvPicPr>
        <p:blipFill>
          <a:blip r:embed="rId3"/>
          <a:stretch>
            <a:fillRect/>
          </a:stretch>
        </p:blipFill>
        <p:spPr>
          <a:xfrm>
            <a:off x="707131" y="6947888"/>
            <a:ext cx="6917249" cy="3069437"/>
          </a:xfrm>
          <a:prstGeom prst="rect">
            <a:avLst/>
          </a:prstGeom>
        </p:spPr>
      </p:pic>
      <p:sp>
        <p:nvSpPr>
          <p:cNvPr id="20" name="ZoneTexte 19">
            <a:extLst>
              <a:ext uri="{FF2B5EF4-FFF2-40B4-BE49-F238E27FC236}">
                <a16:creationId xmlns:a16="http://schemas.microsoft.com/office/drawing/2014/main" id="{A956C9DA-BC8B-4EE3-BBF3-33D07F7FCB09}"/>
              </a:ext>
            </a:extLst>
          </p:cNvPr>
          <p:cNvSpPr txBox="1"/>
          <p:nvPr/>
        </p:nvSpPr>
        <p:spPr>
          <a:xfrm>
            <a:off x="7530" y="2486441"/>
            <a:ext cx="18280470" cy="769441"/>
          </a:xfrm>
          <a:prstGeom prst="rect">
            <a:avLst/>
          </a:prstGeom>
          <a:noFill/>
        </p:spPr>
        <p:txBody>
          <a:bodyPr wrap="square">
            <a:spAutoFit/>
          </a:bodyPr>
          <a:lstStyle/>
          <a:p>
            <a:r>
              <a:rPr lang="fr-FR" sz="2200" dirty="0">
                <a:latin typeface="Radley" panose="020B0604020202020204" charset="0"/>
              </a:rPr>
              <a:t>Cette fonction gère la sécurité de l'accès : elle vérifie que les champs sont remplis et que les identifiants sont corrects (admin/admin). Si tout est bon, elle enregistre une preuve de connexion dans la mémoire du navigateur (le </a:t>
            </a:r>
            <a:r>
              <a:rPr lang="fr-FR" sz="2200" dirty="0" err="1">
                <a:latin typeface="Radley" panose="020B0604020202020204" charset="0"/>
              </a:rPr>
              <a:t>localStorage</a:t>
            </a:r>
            <a:r>
              <a:rPr lang="fr-FR" sz="2200" dirty="0">
                <a:latin typeface="Radley" panose="020B0604020202020204" charset="0"/>
              </a:rPr>
              <a:t>) avant de laisser l'utilisateur accéder au tableau de bord.</a:t>
            </a:r>
            <a:endParaRPr lang="en-US" sz="2200" dirty="0">
              <a:latin typeface="Radley" panose="020B0604020202020204" charset="0"/>
            </a:endParaRPr>
          </a:p>
        </p:txBody>
      </p:sp>
      <p:pic>
        <p:nvPicPr>
          <p:cNvPr id="22" name="Image 21" descr="Une image contenant texte, capture d’écran&#10;&#10;Le contenu généré par l’IA peut être incorrect.">
            <a:extLst>
              <a:ext uri="{FF2B5EF4-FFF2-40B4-BE49-F238E27FC236}">
                <a16:creationId xmlns:a16="http://schemas.microsoft.com/office/drawing/2014/main" id="{145B77D6-5062-3C9A-7E87-415FA89E0F65}"/>
              </a:ext>
            </a:extLst>
          </p:cNvPr>
          <p:cNvPicPr>
            <a:picLocks noChangeAspect="1"/>
          </p:cNvPicPr>
          <p:nvPr/>
        </p:nvPicPr>
        <p:blipFill>
          <a:blip r:embed="rId4"/>
          <a:stretch>
            <a:fillRect/>
          </a:stretch>
        </p:blipFill>
        <p:spPr>
          <a:xfrm>
            <a:off x="8740574" y="5533995"/>
            <a:ext cx="7817252" cy="4483330"/>
          </a:xfrm>
          <a:prstGeom prst="rect">
            <a:avLst/>
          </a:prstGeom>
        </p:spPr>
      </p:pic>
      <p:pic>
        <p:nvPicPr>
          <p:cNvPr id="24" name="Image 23" descr="Une image contenant texte, capture d’écran, Police&#10;&#10;Le contenu généré par l’IA peut être incorrect.">
            <a:extLst>
              <a:ext uri="{FF2B5EF4-FFF2-40B4-BE49-F238E27FC236}">
                <a16:creationId xmlns:a16="http://schemas.microsoft.com/office/drawing/2014/main" id="{EE520215-C1D3-4781-2049-93A39CB7740A}"/>
              </a:ext>
            </a:extLst>
          </p:cNvPr>
          <p:cNvPicPr>
            <a:picLocks noChangeAspect="1"/>
          </p:cNvPicPr>
          <p:nvPr/>
        </p:nvPicPr>
        <p:blipFill>
          <a:blip r:embed="rId5"/>
          <a:srcRect t="17599"/>
          <a:stretch>
            <a:fillRect/>
          </a:stretch>
        </p:blipFill>
        <p:spPr>
          <a:xfrm>
            <a:off x="8740574" y="3838604"/>
            <a:ext cx="7817252" cy="1695391"/>
          </a:xfrm>
          <a:prstGeom prst="rect">
            <a:avLst/>
          </a:prstGeom>
        </p:spPr>
      </p:pic>
    </p:spTree>
    <p:extLst>
      <p:ext uri="{BB962C8B-B14F-4D97-AF65-F5344CB8AC3E}">
        <p14:creationId xmlns:p14="http://schemas.microsoft.com/office/powerpoint/2010/main" val="338393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p:cNvGrpSpPr/>
        <p:nvPr/>
      </p:nvGrpSpPr>
      <p:grpSpPr>
        <a:xfrm>
          <a:off x="0" y="0"/>
          <a:ext cx="0" cy="0"/>
          <a:chOff x="0" y="0"/>
          <a:chExt cx="0" cy="0"/>
        </a:xfrm>
      </p:grpSpPr>
      <p:pic>
        <p:nvPicPr>
          <p:cNvPr id="11" name="Image 10" descr="Une image contenant texte, logiciel, Icône d’ordinateur, diagramme&#10;&#10;Le contenu généré par l’IA peut être incorrect.">
            <a:extLst>
              <a:ext uri="{FF2B5EF4-FFF2-40B4-BE49-F238E27FC236}">
                <a16:creationId xmlns:a16="http://schemas.microsoft.com/office/drawing/2014/main" id="{A597A792-DB3B-64FF-A0CE-52B70ABE508D}"/>
              </a:ext>
            </a:extLst>
          </p:cNvPr>
          <p:cNvPicPr>
            <a:picLocks noChangeAspect="1"/>
          </p:cNvPicPr>
          <p:nvPr/>
        </p:nvPicPr>
        <p:blipFill>
          <a:blip r:embed="rId3"/>
          <a:stretch>
            <a:fillRect/>
          </a:stretch>
        </p:blipFill>
        <p:spPr>
          <a:xfrm>
            <a:off x="5938765" y="2077096"/>
            <a:ext cx="12196834" cy="6842570"/>
          </a:xfrm>
          <a:prstGeom prst="roundRect">
            <a:avLst/>
          </a:prstGeom>
        </p:spPr>
      </p:pic>
      <p:sp>
        <p:nvSpPr>
          <p:cNvPr id="4" name="TextBox 4"/>
          <p:cNvSpPr txBox="1"/>
          <p:nvPr/>
        </p:nvSpPr>
        <p:spPr>
          <a:xfrm>
            <a:off x="5938765" y="510284"/>
            <a:ext cx="6407467" cy="1004572"/>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 Page </a:t>
            </a:r>
            <a:r>
              <a:rPr lang="en-US" sz="7200" dirty="0" err="1">
                <a:solidFill>
                  <a:srgbClr val="000000"/>
                </a:solidFill>
                <a:latin typeface="Radley"/>
                <a:ea typeface="Radley"/>
                <a:cs typeface="Radley"/>
                <a:sym typeface="Radley"/>
              </a:rPr>
              <a:t>d'accueil</a:t>
            </a:r>
            <a:endParaRPr lang="en-US" sz="7200" dirty="0">
              <a:solidFill>
                <a:srgbClr val="000000"/>
              </a:solidFill>
              <a:latin typeface="Radley"/>
              <a:ea typeface="Radley"/>
              <a:cs typeface="Radley"/>
              <a:sym typeface="Radley"/>
            </a:endParaRPr>
          </a:p>
        </p:txBody>
      </p:sp>
      <p:grpSp>
        <p:nvGrpSpPr>
          <p:cNvPr id="5" name="Group 5"/>
          <p:cNvGrpSpPr/>
          <p:nvPr/>
        </p:nvGrpSpPr>
        <p:grpSpPr>
          <a:xfrm>
            <a:off x="10432734" y="1893070"/>
            <a:ext cx="4712929" cy="1421148"/>
            <a:chOff x="0" y="0"/>
            <a:chExt cx="6283905" cy="1894864"/>
          </a:xfrm>
        </p:grpSpPr>
        <p:sp>
          <p:nvSpPr>
            <p:cNvPr id="6" name="TextBox 6"/>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9" name="TextBox 9"/>
          <p:cNvSpPr txBox="1"/>
          <p:nvPr/>
        </p:nvSpPr>
        <p:spPr>
          <a:xfrm>
            <a:off x="304800" y="2342960"/>
            <a:ext cx="5486400" cy="2410725"/>
          </a:xfrm>
          <a:prstGeom prst="rect">
            <a:avLst/>
          </a:prstGeom>
        </p:spPr>
        <p:txBody>
          <a:bodyPr wrap="square" lIns="0" tIns="0" rIns="0" bIns="0" rtlCol="0" anchor="t">
            <a:spAutoFit/>
          </a:bodyPr>
          <a:lstStyle/>
          <a:p>
            <a:pPr algn="ctr">
              <a:lnSpc>
                <a:spcPts val="4759"/>
              </a:lnSpc>
              <a:spcBef>
                <a:spcPct val="0"/>
              </a:spcBef>
            </a:pPr>
            <a:r>
              <a:rPr lang="en-US" sz="2800" dirty="0">
                <a:solidFill>
                  <a:srgbClr val="000000"/>
                </a:solidFill>
                <a:latin typeface="Radley" panose="020B0604020202020204" charset="0"/>
                <a:ea typeface="Open Sans"/>
                <a:cs typeface="Open Sans"/>
                <a:sym typeface="Open Sans"/>
              </a:rPr>
              <a:t>La page </a:t>
            </a:r>
            <a:r>
              <a:rPr lang="en-US" sz="2800" dirty="0" err="1">
                <a:solidFill>
                  <a:srgbClr val="000000"/>
                </a:solidFill>
                <a:latin typeface="Radley" panose="020B0604020202020204" charset="0"/>
                <a:ea typeface="Open Sans"/>
                <a:cs typeface="Open Sans"/>
                <a:sym typeface="Open Sans"/>
              </a:rPr>
              <a:t>d’accueil</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représente</a:t>
            </a:r>
            <a:r>
              <a:rPr lang="en-US" sz="2800" dirty="0">
                <a:solidFill>
                  <a:srgbClr val="000000"/>
                </a:solidFill>
                <a:latin typeface="Radley" panose="020B0604020202020204" charset="0"/>
                <a:ea typeface="Open Sans"/>
                <a:cs typeface="Open Sans"/>
                <a:sym typeface="Open Sans"/>
              </a:rPr>
              <a:t> le tableau de bord du </a:t>
            </a:r>
            <a:r>
              <a:rPr lang="en-US" sz="2800" dirty="0" err="1">
                <a:solidFill>
                  <a:srgbClr val="000000"/>
                </a:solidFill>
                <a:latin typeface="Radley" panose="020B0604020202020204" charset="0"/>
                <a:ea typeface="Open Sans"/>
                <a:cs typeface="Open Sans"/>
                <a:sym typeface="Open Sans"/>
              </a:rPr>
              <a:t>site.Elle</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permet</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d’avoir</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une</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vue</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globale</a:t>
            </a:r>
            <a:r>
              <a:rPr lang="en-US" sz="2800" dirty="0">
                <a:solidFill>
                  <a:srgbClr val="000000"/>
                </a:solidFill>
                <a:latin typeface="Radley" panose="020B0604020202020204" charset="0"/>
                <a:ea typeface="Open Sans"/>
                <a:cs typeface="Open Sans"/>
                <a:sym typeface="Open Sans"/>
              </a:rPr>
              <a:t> et </a:t>
            </a:r>
            <a:r>
              <a:rPr lang="en-US" sz="2800" dirty="0" err="1">
                <a:solidFill>
                  <a:srgbClr val="000000"/>
                </a:solidFill>
                <a:latin typeface="Radley" panose="020B0604020202020204" charset="0"/>
                <a:ea typeface="Open Sans"/>
                <a:cs typeface="Open Sans"/>
                <a:sym typeface="Open Sans"/>
              </a:rPr>
              <a:t>rapide</a:t>
            </a:r>
            <a:r>
              <a:rPr lang="en-US" sz="2800" dirty="0">
                <a:solidFill>
                  <a:srgbClr val="000000"/>
                </a:solidFill>
                <a:latin typeface="Radley" panose="020B0604020202020204" charset="0"/>
                <a:ea typeface="Open Sans"/>
                <a:cs typeface="Open Sans"/>
                <a:sym typeface="Open Sans"/>
              </a:rPr>
              <a:t> sur </a:t>
            </a:r>
            <a:r>
              <a:rPr lang="en-US" sz="2800" dirty="0" err="1">
                <a:solidFill>
                  <a:srgbClr val="000000"/>
                </a:solidFill>
                <a:latin typeface="Radley" panose="020B0604020202020204" charset="0"/>
                <a:ea typeface="Open Sans"/>
                <a:cs typeface="Open Sans"/>
                <a:sym typeface="Open Sans"/>
              </a:rPr>
              <a:t>l’état</a:t>
            </a:r>
            <a:r>
              <a:rPr lang="en-US" sz="2800" dirty="0">
                <a:solidFill>
                  <a:srgbClr val="000000"/>
                </a:solidFill>
                <a:latin typeface="Radley" panose="020B0604020202020204" charset="0"/>
                <a:ea typeface="Open Sans"/>
                <a:cs typeface="Open Sans"/>
                <a:sym typeface="Open Sans"/>
              </a:rPr>
              <a:t> de la bibliothèque.</a:t>
            </a:r>
          </a:p>
        </p:txBody>
      </p:sp>
      <p:sp>
        <p:nvSpPr>
          <p:cNvPr id="10" name="TextBox 10"/>
          <p:cNvSpPr txBox="1"/>
          <p:nvPr/>
        </p:nvSpPr>
        <p:spPr>
          <a:xfrm>
            <a:off x="-381000" y="5103443"/>
            <a:ext cx="6858000" cy="3632148"/>
          </a:xfrm>
          <a:prstGeom prst="rect">
            <a:avLst/>
          </a:prstGeom>
        </p:spPr>
        <p:txBody>
          <a:bodyPr wrap="square" lIns="0" tIns="0" rIns="0" bIns="0" rtlCol="0" anchor="t">
            <a:spAutoFit/>
          </a:bodyPr>
          <a:lstStyle/>
          <a:p>
            <a:pPr algn="ctr">
              <a:lnSpc>
                <a:spcPts val="4759"/>
              </a:lnSpc>
            </a:pPr>
            <a:r>
              <a:rPr lang="en-US" sz="3600" dirty="0">
                <a:solidFill>
                  <a:srgbClr val="000000"/>
                </a:solidFill>
                <a:latin typeface="Open Sans"/>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Caractéristiques</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principales</a:t>
            </a:r>
            <a:r>
              <a:rPr lang="en-US" sz="2800" dirty="0">
                <a:solidFill>
                  <a:srgbClr val="000000"/>
                </a:solidFill>
                <a:latin typeface="Radley" panose="020B0604020202020204" charset="0"/>
                <a:ea typeface="Open Sans"/>
                <a:cs typeface="Open Sans"/>
                <a:sym typeface="Open Sans"/>
              </a:rPr>
              <a:t> :</a:t>
            </a:r>
          </a:p>
          <a:p>
            <a:pPr marL="457200" indent="-457200" algn="ctr">
              <a:lnSpc>
                <a:spcPts val="4759"/>
              </a:lnSpc>
              <a:buFont typeface="Arial" panose="020B0604020202020204" pitchFamily="34" charset="0"/>
              <a:buChar char="•"/>
            </a:pPr>
            <a:r>
              <a:rPr lang="en-US" sz="2800" dirty="0">
                <a:solidFill>
                  <a:srgbClr val="000000"/>
                </a:solidFill>
                <a:latin typeface="Radley" panose="020B0604020202020204" charset="0"/>
                <a:ea typeface="Open Sans"/>
                <a:cs typeface="Open Sans"/>
                <a:sym typeface="Open Sans"/>
              </a:rPr>
              <a:t>Interface simple et </a:t>
            </a:r>
            <a:r>
              <a:rPr lang="en-US" sz="2800" dirty="0" err="1">
                <a:solidFill>
                  <a:srgbClr val="000000"/>
                </a:solidFill>
                <a:latin typeface="Radley" panose="020B0604020202020204" charset="0"/>
                <a:ea typeface="Open Sans"/>
                <a:cs typeface="Open Sans"/>
                <a:sym typeface="Open Sans"/>
              </a:rPr>
              <a:t>claire</a:t>
            </a:r>
            <a:endParaRPr lang="en-US" sz="2800" dirty="0">
              <a:solidFill>
                <a:srgbClr val="000000"/>
              </a:solidFill>
              <a:latin typeface="Radley" panose="020B0604020202020204" charset="0"/>
              <a:ea typeface="Open Sans"/>
              <a:cs typeface="Open Sans"/>
              <a:sym typeface="Open Sans"/>
            </a:endParaRPr>
          </a:p>
          <a:p>
            <a:pPr marL="457200" indent="-457200" algn="ctr">
              <a:lnSpc>
                <a:spcPts val="4759"/>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Accès</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rapide</a:t>
            </a:r>
            <a:r>
              <a:rPr lang="en-US" sz="2800" dirty="0">
                <a:solidFill>
                  <a:srgbClr val="000000"/>
                </a:solidFill>
                <a:latin typeface="Radley" panose="020B0604020202020204" charset="0"/>
                <a:ea typeface="Open Sans"/>
                <a:cs typeface="Open Sans"/>
                <a:sym typeface="Open Sans"/>
              </a:rPr>
              <a:t> aux </a:t>
            </a:r>
            <a:r>
              <a:rPr lang="en-US" sz="2800" dirty="0" err="1">
                <a:solidFill>
                  <a:srgbClr val="000000"/>
                </a:solidFill>
                <a:latin typeface="Radley" panose="020B0604020202020204" charset="0"/>
                <a:ea typeface="Open Sans"/>
                <a:cs typeface="Open Sans"/>
                <a:sym typeface="Open Sans"/>
              </a:rPr>
              <a:t>différentes</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fonctionnalités</a:t>
            </a:r>
            <a:endParaRPr lang="en-US" sz="2800" dirty="0">
              <a:solidFill>
                <a:srgbClr val="000000"/>
              </a:solidFill>
              <a:latin typeface="Radley" panose="020B0604020202020204" charset="0"/>
              <a:ea typeface="Open Sans"/>
              <a:cs typeface="Open Sans"/>
              <a:sym typeface="Open Sans"/>
            </a:endParaRPr>
          </a:p>
          <a:p>
            <a:pPr marL="457200" indent="-457200" algn="ctr">
              <a:lnSpc>
                <a:spcPts val="4759"/>
              </a:lnSpc>
              <a:buFont typeface="Arial" panose="020B0604020202020204" pitchFamily="34" charset="0"/>
              <a:buChar char="•"/>
            </a:pPr>
            <a:r>
              <a:rPr lang="en-US" sz="2800" dirty="0" err="1">
                <a:solidFill>
                  <a:srgbClr val="000000"/>
                </a:solidFill>
                <a:latin typeface="Radley" panose="020B0604020202020204" charset="0"/>
                <a:ea typeface="Open Sans"/>
                <a:cs typeface="Open Sans"/>
                <a:sym typeface="Open Sans"/>
              </a:rPr>
              <a:t>Statistiques</a:t>
            </a:r>
            <a:r>
              <a:rPr lang="en-US" sz="2800" dirty="0">
                <a:solidFill>
                  <a:srgbClr val="000000"/>
                </a:solidFill>
                <a:latin typeface="Radley" panose="020B0604020202020204" charset="0"/>
                <a:ea typeface="Open Sans"/>
                <a:cs typeface="Open Sans"/>
                <a:sym typeface="Open Sans"/>
              </a:rPr>
              <a:t> </a:t>
            </a:r>
            <a:r>
              <a:rPr lang="en-US" sz="2800" dirty="0" err="1">
                <a:solidFill>
                  <a:srgbClr val="000000"/>
                </a:solidFill>
                <a:latin typeface="Radley" panose="020B0604020202020204" charset="0"/>
                <a:ea typeface="Open Sans"/>
                <a:cs typeface="Open Sans"/>
                <a:sym typeface="Open Sans"/>
              </a:rPr>
              <a:t>en</a:t>
            </a:r>
            <a:r>
              <a:rPr lang="en-US" sz="2800" dirty="0">
                <a:solidFill>
                  <a:srgbClr val="000000"/>
                </a:solidFill>
                <a:latin typeface="Radley" panose="020B0604020202020204" charset="0"/>
                <a:ea typeface="Open Sans"/>
                <a:cs typeface="Open Sans"/>
                <a:sym typeface="Open Sans"/>
              </a:rPr>
              <a:t> temps </a:t>
            </a:r>
            <a:r>
              <a:rPr lang="en-US" sz="2800" dirty="0" err="1">
                <a:solidFill>
                  <a:srgbClr val="000000"/>
                </a:solidFill>
                <a:latin typeface="Radley" panose="020B0604020202020204" charset="0"/>
                <a:ea typeface="Open Sans"/>
                <a:cs typeface="Open Sans"/>
                <a:sym typeface="Open Sans"/>
              </a:rPr>
              <a:t>réel</a:t>
            </a:r>
            <a:endParaRPr lang="en-US" sz="2800" dirty="0">
              <a:solidFill>
                <a:srgbClr val="000000"/>
              </a:solidFill>
              <a:latin typeface="Radley" panose="020B0604020202020204" charset="0"/>
              <a:ea typeface="Open Sans"/>
              <a:cs typeface="Open Sans"/>
              <a:sym typeface="Open Sans"/>
            </a:endParaRPr>
          </a:p>
          <a:p>
            <a:pPr marL="457200" indent="-457200" algn="ctr">
              <a:lnSpc>
                <a:spcPts val="4759"/>
              </a:lnSpc>
              <a:buFont typeface="Arial" panose="020B0604020202020204" pitchFamily="34" charset="0"/>
              <a:buChar char="•"/>
            </a:pPr>
            <a:r>
              <a:rPr lang="en-US" sz="2800" dirty="0">
                <a:solidFill>
                  <a:srgbClr val="000000"/>
                </a:solidFill>
                <a:latin typeface="Radley" panose="020B0604020202020204" charset="0"/>
                <a:ea typeface="Open Sans"/>
                <a:cs typeface="Open Sans"/>
                <a:sym typeface="Open Sans"/>
              </a:rPr>
              <a:t>Navigation facile</a:t>
            </a:r>
          </a:p>
        </p:txBody>
      </p:sp>
      <p:grpSp>
        <p:nvGrpSpPr>
          <p:cNvPr id="12" name="Group 7">
            <a:extLst>
              <a:ext uri="{FF2B5EF4-FFF2-40B4-BE49-F238E27FC236}">
                <a16:creationId xmlns:a16="http://schemas.microsoft.com/office/drawing/2014/main" id="{F121F0AB-B293-D3E5-2BC2-3E0D32687D41}"/>
              </a:ext>
            </a:extLst>
          </p:cNvPr>
          <p:cNvGrpSpPr/>
          <p:nvPr/>
        </p:nvGrpSpPr>
        <p:grpSpPr>
          <a:xfrm>
            <a:off x="-1085865" y="-205807"/>
            <a:ext cx="2171730" cy="2205796"/>
            <a:chOff x="0" y="0"/>
            <a:chExt cx="812800" cy="825500"/>
          </a:xfrm>
        </p:grpSpPr>
        <p:sp>
          <p:nvSpPr>
            <p:cNvPr id="13" name="Freeform 8">
              <a:extLst>
                <a:ext uri="{FF2B5EF4-FFF2-40B4-BE49-F238E27FC236}">
                  <a16:creationId xmlns:a16="http://schemas.microsoft.com/office/drawing/2014/main" id="{18FC7B9D-9B6F-495B-5C32-257150656517}"/>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4" name="TextBox 9">
              <a:extLst>
                <a:ext uri="{FF2B5EF4-FFF2-40B4-BE49-F238E27FC236}">
                  <a16:creationId xmlns:a16="http://schemas.microsoft.com/office/drawing/2014/main" id="{B90A69B4-2929-57B4-C11F-D68FC6169FC3}"/>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5" name="Group 4">
            <a:extLst>
              <a:ext uri="{FF2B5EF4-FFF2-40B4-BE49-F238E27FC236}">
                <a16:creationId xmlns:a16="http://schemas.microsoft.com/office/drawing/2014/main" id="{56E70D2E-9235-7E9E-0D30-8D647C7FBF7C}"/>
              </a:ext>
            </a:extLst>
          </p:cNvPr>
          <p:cNvGrpSpPr/>
          <p:nvPr/>
        </p:nvGrpSpPr>
        <p:grpSpPr>
          <a:xfrm>
            <a:off x="5938765" y="1670037"/>
            <a:ext cx="7073239" cy="702102"/>
            <a:chOff x="0" y="2546772"/>
            <a:chExt cx="9430985" cy="936136"/>
          </a:xfrm>
        </p:grpSpPr>
        <p:sp>
          <p:nvSpPr>
            <p:cNvPr id="16" name="TextBox 6">
              <a:extLst>
                <a:ext uri="{FF2B5EF4-FFF2-40B4-BE49-F238E27FC236}">
                  <a16:creationId xmlns:a16="http://schemas.microsoft.com/office/drawing/2014/main" id="{ED5E7770-9398-654E-B502-19F26FAC27DE}"/>
                </a:ext>
              </a:extLst>
            </p:cNvPr>
            <p:cNvSpPr txBox="1"/>
            <p:nvPr/>
          </p:nvSpPr>
          <p:spPr>
            <a:xfrm>
              <a:off x="25753" y="2930862"/>
              <a:ext cx="9405232" cy="552046"/>
            </a:xfrm>
            <a:prstGeom prst="rect">
              <a:avLst/>
            </a:prstGeom>
          </p:spPr>
          <p:txBody>
            <a:bodyPr lIns="0" tIns="0" rIns="0" bIns="0" rtlCol="0" anchor="t">
              <a:spAutoFit/>
            </a:bodyPr>
            <a:lstStyle/>
            <a:p>
              <a:pPr marL="0" lvl="0" indent="0" algn="l">
                <a:lnSpc>
                  <a:spcPts val="3319"/>
                </a:lnSpc>
                <a:spcBef>
                  <a:spcPct val="0"/>
                </a:spcBef>
              </a:pPr>
              <a:endParaRPr/>
            </a:p>
          </p:txBody>
        </p:sp>
        <p:sp>
          <p:nvSpPr>
            <p:cNvPr id="17" name="AutoShape 7">
              <a:extLst>
                <a:ext uri="{FF2B5EF4-FFF2-40B4-BE49-F238E27FC236}">
                  <a16:creationId xmlns:a16="http://schemas.microsoft.com/office/drawing/2014/main" id="{15B1877E-240F-AFB3-E797-42D2018AC405}"/>
                </a:ext>
              </a:extLst>
            </p:cNvPr>
            <p:cNvSpPr/>
            <p:nvPr/>
          </p:nvSpPr>
          <p:spPr>
            <a:xfrm>
              <a:off x="0" y="2546772"/>
              <a:ext cx="9405232" cy="0"/>
            </a:xfrm>
            <a:prstGeom prst="line">
              <a:avLst/>
            </a:prstGeom>
            <a:ln w="20074"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07A9A2D4-5D26-9FF2-5503-3AE06180562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BE6D51C-DBD5-CE55-E723-3253DD97FFC8}"/>
              </a:ext>
            </a:extLst>
          </p:cNvPr>
          <p:cNvSpPr txBox="1"/>
          <p:nvPr/>
        </p:nvSpPr>
        <p:spPr>
          <a:xfrm>
            <a:off x="6381731" y="396463"/>
            <a:ext cx="6407467" cy="1004572"/>
          </a:xfrm>
          <a:prstGeom prst="rect">
            <a:avLst/>
          </a:prstGeom>
        </p:spPr>
        <p:txBody>
          <a:bodyPr wrap="square" lIns="0" tIns="0" rIns="0" bIns="0" rtlCol="0" anchor="t">
            <a:spAutoFit/>
          </a:bodyPr>
          <a:lstStyle/>
          <a:p>
            <a:pPr marL="0" lvl="0" indent="0" algn="l">
              <a:lnSpc>
                <a:spcPts val="7840"/>
              </a:lnSpc>
              <a:spcBef>
                <a:spcPct val="0"/>
              </a:spcBef>
            </a:pPr>
            <a:r>
              <a:rPr lang="en-US" sz="7000" dirty="0">
                <a:solidFill>
                  <a:srgbClr val="000000"/>
                </a:solidFill>
                <a:latin typeface="Radley"/>
                <a:ea typeface="Radley"/>
                <a:cs typeface="Radley"/>
                <a:sym typeface="Radley"/>
              </a:rPr>
              <a:t>Menu (Sidebar)</a:t>
            </a:r>
            <a:endParaRPr lang="en-US" sz="7200" dirty="0">
              <a:solidFill>
                <a:srgbClr val="000000"/>
              </a:solidFill>
              <a:latin typeface="Radley"/>
              <a:ea typeface="Radley"/>
              <a:cs typeface="Radley"/>
              <a:sym typeface="Radley"/>
            </a:endParaRPr>
          </a:p>
        </p:txBody>
      </p:sp>
      <p:grpSp>
        <p:nvGrpSpPr>
          <p:cNvPr id="5" name="Group 5">
            <a:extLst>
              <a:ext uri="{FF2B5EF4-FFF2-40B4-BE49-F238E27FC236}">
                <a16:creationId xmlns:a16="http://schemas.microsoft.com/office/drawing/2014/main" id="{8F1919EF-8FFE-64A6-B84C-1F819A404849}"/>
              </a:ext>
            </a:extLst>
          </p:cNvPr>
          <p:cNvGrpSpPr/>
          <p:nvPr/>
        </p:nvGrpSpPr>
        <p:grpSpPr>
          <a:xfrm>
            <a:off x="10432734" y="1893070"/>
            <a:ext cx="4712929" cy="1421148"/>
            <a:chOff x="0" y="0"/>
            <a:chExt cx="6283905" cy="1894864"/>
          </a:xfrm>
        </p:grpSpPr>
        <p:sp>
          <p:nvSpPr>
            <p:cNvPr id="6" name="TextBox 6">
              <a:extLst>
                <a:ext uri="{FF2B5EF4-FFF2-40B4-BE49-F238E27FC236}">
                  <a16:creationId xmlns:a16="http://schemas.microsoft.com/office/drawing/2014/main" id="{218415F0-6478-5F01-7412-289F245B1B07}"/>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a:extLst>
                <a:ext uri="{FF2B5EF4-FFF2-40B4-BE49-F238E27FC236}">
                  <a16:creationId xmlns:a16="http://schemas.microsoft.com/office/drawing/2014/main" id="{BFF60A4C-9697-D87B-5F66-368399B9597C}"/>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a:extLst>
              <a:ext uri="{FF2B5EF4-FFF2-40B4-BE49-F238E27FC236}">
                <a16:creationId xmlns:a16="http://schemas.microsoft.com/office/drawing/2014/main" id="{A106A04D-74DB-8E53-A70B-9F28F30E841B}"/>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14" name="TextBox 9">
            <a:extLst>
              <a:ext uri="{FF2B5EF4-FFF2-40B4-BE49-F238E27FC236}">
                <a16:creationId xmlns:a16="http://schemas.microsoft.com/office/drawing/2014/main" id="{BD1C8931-5500-1711-7528-4457972F6A46}"/>
              </a:ext>
            </a:extLst>
          </p:cNvPr>
          <p:cNvSpPr txBox="1"/>
          <p:nvPr/>
        </p:nvSpPr>
        <p:spPr>
          <a:xfrm>
            <a:off x="-916667" y="-69065"/>
            <a:ext cx="1414264" cy="1494669"/>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17" name="AutoShape 7">
            <a:extLst>
              <a:ext uri="{FF2B5EF4-FFF2-40B4-BE49-F238E27FC236}">
                <a16:creationId xmlns:a16="http://schemas.microsoft.com/office/drawing/2014/main" id="{C7530230-2745-560A-2F36-7794757345E5}"/>
              </a:ext>
            </a:extLst>
          </p:cNvPr>
          <p:cNvSpPr/>
          <p:nvPr/>
        </p:nvSpPr>
        <p:spPr>
          <a:xfrm>
            <a:off x="6019800" y="1638300"/>
            <a:ext cx="7053924" cy="0"/>
          </a:xfrm>
          <a:prstGeom prst="line">
            <a:avLst/>
          </a:prstGeom>
          <a:ln w="20074" cap="flat">
            <a:solidFill>
              <a:srgbClr val="FFFFFF"/>
            </a:solidFill>
            <a:prstDash val="solid"/>
            <a:headEnd type="none" w="sm" len="sm"/>
            <a:tailEnd type="none" w="sm" len="sm"/>
          </a:ln>
        </p:spPr>
        <p:txBody>
          <a:bodyPr/>
          <a:lstStyle/>
          <a:p>
            <a:endParaRPr lang="en-US" dirty="0"/>
          </a:p>
        </p:txBody>
      </p:sp>
      <p:pic>
        <p:nvPicPr>
          <p:cNvPr id="21" name="Image 20" descr="Une image contenant texte, capture d’écran, Police&#10;&#10;Le contenu généré par l’IA peut être incorrect.">
            <a:extLst>
              <a:ext uri="{FF2B5EF4-FFF2-40B4-BE49-F238E27FC236}">
                <a16:creationId xmlns:a16="http://schemas.microsoft.com/office/drawing/2014/main" id="{51AE70BC-FACC-C900-7FDB-83E4EB3C9AB1}"/>
              </a:ext>
            </a:extLst>
          </p:cNvPr>
          <p:cNvPicPr>
            <a:picLocks noChangeAspect="1"/>
          </p:cNvPicPr>
          <p:nvPr/>
        </p:nvPicPr>
        <p:blipFill>
          <a:blip r:embed="rId3"/>
          <a:srcRect l="234" t="35178" r="5195" b="-1"/>
          <a:stretch>
            <a:fillRect/>
          </a:stretch>
        </p:blipFill>
        <p:spPr>
          <a:xfrm>
            <a:off x="203478" y="7428423"/>
            <a:ext cx="7583124" cy="2024022"/>
          </a:xfrm>
          <a:prstGeom prst="rect">
            <a:avLst/>
          </a:prstGeom>
        </p:spPr>
      </p:pic>
      <p:pic>
        <p:nvPicPr>
          <p:cNvPr id="23" name="Image 22" descr="Une image contenant texte, capture d’écran, Police&#10;&#10;Le contenu généré par l’IA peut être incorrect.">
            <a:extLst>
              <a:ext uri="{FF2B5EF4-FFF2-40B4-BE49-F238E27FC236}">
                <a16:creationId xmlns:a16="http://schemas.microsoft.com/office/drawing/2014/main" id="{68EAE2E0-2158-E1DE-8B56-78C4F30BE96F}"/>
              </a:ext>
            </a:extLst>
          </p:cNvPr>
          <p:cNvPicPr>
            <a:picLocks noChangeAspect="1"/>
          </p:cNvPicPr>
          <p:nvPr/>
        </p:nvPicPr>
        <p:blipFill>
          <a:blip r:embed="rId4"/>
          <a:stretch>
            <a:fillRect/>
          </a:stretch>
        </p:blipFill>
        <p:spPr>
          <a:xfrm>
            <a:off x="203478" y="2669628"/>
            <a:ext cx="7583124" cy="4777845"/>
          </a:xfrm>
          <a:prstGeom prst="rect">
            <a:avLst/>
          </a:prstGeom>
        </p:spPr>
      </p:pic>
      <p:pic>
        <p:nvPicPr>
          <p:cNvPr id="25" name="Image 24" descr="Une image contenant capture d’écran, texte, Police&#10;&#10;Le contenu généré par l’IA peut être incorrect.">
            <a:extLst>
              <a:ext uri="{FF2B5EF4-FFF2-40B4-BE49-F238E27FC236}">
                <a16:creationId xmlns:a16="http://schemas.microsoft.com/office/drawing/2014/main" id="{EAEFB656-75C7-45CA-3907-805171DDC4CA}"/>
              </a:ext>
            </a:extLst>
          </p:cNvPr>
          <p:cNvPicPr>
            <a:picLocks noChangeAspect="1"/>
          </p:cNvPicPr>
          <p:nvPr/>
        </p:nvPicPr>
        <p:blipFill>
          <a:blip r:embed="rId5"/>
          <a:stretch>
            <a:fillRect/>
          </a:stretch>
        </p:blipFill>
        <p:spPr>
          <a:xfrm>
            <a:off x="7971415" y="3389695"/>
            <a:ext cx="10351032" cy="1943200"/>
          </a:xfrm>
          <a:prstGeom prst="rect">
            <a:avLst/>
          </a:prstGeom>
        </p:spPr>
      </p:pic>
      <p:pic>
        <p:nvPicPr>
          <p:cNvPr id="27" name="Image 26" descr="Une image contenant texte, capture d’écran&#10;&#10;Le contenu généré par l’IA peut être incorrect.">
            <a:extLst>
              <a:ext uri="{FF2B5EF4-FFF2-40B4-BE49-F238E27FC236}">
                <a16:creationId xmlns:a16="http://schemas.microsoft.com/office/drawing/2014/main" id="{A3FD4F1E-7697-C4D1-B567-B351EAA3A180}"/>
              </a:ext>
            </a:extLst>
          </p:cNvPr>
          <p:cNvPicPr>
            <a:picLocks noChangeAspect="1"/>
          </p:cNvPicPr>
          <p:nvPr/>
        </p:nvPicPr>
        <p:blipFill>
          <a:blip r:embed="rId6"/>
          <a:stretch>
            <a:fillRect/>
          </a:stretch>
        </p:blipFill>
        <p:spPr>
          <a:xfrm>
            <a:off x="7994121" y="6591300"/>
            <a:ext cx="10293879" cy="3416476"/>
          </a:xfrm>
          <a:prstGeom prst="rect">
            <a:avLst/>
          </a:prstGeom>
        </p:spPr>
      </p:pic>
      <p:sp>
        <p:nvSpPr>
          <p:cNvPr id="31" name="ZoneTexte 30">
            <a:extLst>
              <a:ext uri="{FF2B5EF4-FFF2-40B4-BE49-F238E27FC236}">
                <a16:creationId xmlns:a16="http://schemas.microsoft.com/office/drawing/2014/main" id="{14F7028B-2325-D5C6-E7BC-C18EF928E810}"/>
              </a:ext>
            </a:extLst>
          </p:cNvPr>
          <p:cNvSpPr txBox="1"/>
          <p:nvPr/>
        </p:nvSpPr>
        <p:spPr>
          <a:xfrm>
            <a:off x="7801752" y="5609503"/>
            <a:ext cx="10678616" cy="769441"/>
          </a:xfrm>
          <a:prstGeom prst="rect">
            <a:avLst/>
          </a:prstGeom>
          <a:noFill/>
        </p:spPr>
        <p:txBody>
          <a:bodyPr wrap="square">
            <a:spAutoFit/>
          </a:bodyPr>
          <a:lstStyle/>
          <a:p>
            <a:r>
              <a:rPr lang="fr-FR" sz="2200" dirty="0">
                <a:latin typeface="Radley" panose="020B0604020202020204" charset="0"/>
              </a:rPr>
              <a:t>Ce script, vérifie le nom de la page ouverte et allume automatiquement le bon bouton dans le menu pour que l'utilisateur sache toujours dans quelle rubrique il se trouve.</a:t>
            </a:r>
            <a:endParaRPr lang="en-US" sz="2200" dirty="0">
              <a:latin typeface="Radley" panose="020B0604020202020204" charset="0"/>
            </a:endParaRPr>
          </a:p>
        </p:txBody>
      </p:sp>
      <p:sp>
        <p:nvSpPr>
          <p:cNvPr id="33" name="ZoneTexte 32">
            <a:extLst>
              <a:ext uri="{FF2B5EF4-FFF2-40B4-BE49-F238E27FC236}">
                <a16:creationId xmlns:a16="http://schemas.microsoft.com/office/drawing/2014/main" id="{5DE176E6-6215-3D59-92B9-403B2B0B374F}"/>
              </a:ext>
            </a:extLst>
          </p:cNvPr>
          <p:cNvSpPr txBox="1"/>
          <p:nvPr/>
        </p:nvSpPr>
        <p:spPr>
          <a:xfrm>
            <a:off x="8763000" y="2512923"/>
            <a:ext cx="9775698" cy="769441"/>
          </a:xfrm>
          <a:prstGeom prst="rect">
            <a:avLst/>
          </a:prstGeom>
          <a:noFill/>
        </p:spPr>
        <p:txBody>
          <a:bodyPr wrap="square">
            <a:spAutoFit/>
          </a:bodyPr>
          <a:lstStyle/>
          <a:p>
            <a:r>
              <a:rPr lang="fr-FR" sz="2200" dirty="0">
                <a:latin typeface="Radley" panose="020B0604020202020204" charset="0"/>
              </a:rPr>
              <a:t>il permet d'ouvrir le menu sur mobile avec le bouton, et de le refermer intelligemment dès qu'on touche l'écran à côté pour libérer de l'espace.</a:t>
            </a:r>
            <a:endParaRPr lang="en-US" sz="2200" dirty="0">
              <a:latin typeface="Radley" panose="020B0604020202020204" charset="0"/>
            </a:endParaRPr>
          </a:p>
        </p:txBody>
      </p:sp>
      <p:grpSp>
        <p:nvGrpSpPr>
          <p:cNvPr id="34" name="Group 7">
            <a:extLst>
              <a:ext uri="{FF2B5EF4-FFF2-40B4-BE49-F238E27FC236}">
                <a16:creationId xmlns:a16="http://schemas.microsoft.com/office/drawing/2014/main" id="{1FC6D5BF-C76D-E7F0-F275-EBDC5788F93E}"/>
              </a:ext>
            </a:extLst>
          </p:cNvPr>
          <p:cNvGrpSpPr/>
          <p:nvPr/>
        </p:nvGrpSpPr>
        <p:grpSpPr>
          <a:xfrm>
            <a:off x="-1085865" y="-205807"/>
            <a:ext cx="2171730" cy="2205796"/>
            <a:chOff x="0" y="0"/>
            <a:chExt cx="812800" cy="825500"/>
          </a:xfrm>
        </p:grpSpPr>
        <p:sp>
          <p:nvSpPr>
            <p:cNvPr id="35" name="Freeform 8">
              <a:extLst>
                <a:ext uri="{FF2B5EF4-FFF2-40B4-BE49-F238E27FC236}">
                  <a16:creationId xmlns:a16="http://schemas.microsoft.com/office/drawing/2014/main" id="{B176F1F8-A06C-9B3D-4EDE-FF5C30ADC191}"/>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36" name="TextBox 9">
              <a:extLst>
                <a:ext uri="{FF2B5EF4-FFF2-40B4-BE49-F238E27FC236}">
                  <a16:creationId xmlns:a16="http://schemas.microsoft.com/office/drawing/2014/main" id="{9D7CF498-B04F-AB95-A771-B00CCB4DA350}"/>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extLst>
      <p:ext uri="{BB962C8B-B14F-4D97-AF65-F5344CB8AC3E}">
        <p14:creationId xmlns:p14="http://schemas.microsoft.com/office/powerpoint/2010/main" val="2505404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B3B0553F-BFF8-AA05-7124-705E4E04274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A332B74-3CE9-122A-5336-D067B6049BC7}"/>
              </a:ext>
            </a:extLst>
          </p:cNvPr>
          <p:cNvSpPr txBox="1"/>
          <p:nvPr/>
        </p:nvSpPr>
        <p:spPr>
          <a:xfrm>
            <a:off x="2320744" y="396716"/>
            <a:ext cx="14942185" cy="1008931"/>
          </a:xfrm>
          <a:prstGeom prst="rect">
            <a:avLst/>
          </a:prstGeom>
        </p:spPr>
        <p:txBody>
          <a:bodyPr wrap="square" lIns="0" tIns="0" rIns="0" bIns="0" rtlCol="0" anchor="t">
            <a:spAutoFit/>
          </a:bodyPr>
          <a:lstStyle/>
          <a:p>
            <a:pPr lvl="0">
              <a:lnSpc>
                <a:spcPts val="7840"/>
              </a:lnSpc>
              <a:spcBef>
                <a:spcPct val="0"/>
              </a:spcBef>
            </a:pPr>
            <a:r>
              <a:rPr lang="en-US" sz="7000" dirty="0">
                <a:latin typeface="Radley" panose="020B0604020202020204" charset="0"/>
              </a:rPr>
              <a:t>NAVBAR SUPÉRIEURE (TOPBAR)</a:t>
            </a:r>
            <a:endParaRPr lang="en-US" sz="7000" dirty="0">
              <a:solidFill>
                <a:srgbClr val="000000"/>
              </a:solidFill>
              <a:latin typeface="Radley" panose="020B0604020202020204" charset="0"/>
              <a:ea typeface="Radley"/>
              <a:cs typeface="Radley"/>
              <a:sym typeface="Radley"/>
            </a:endParaRPr>
          </a:p>
        </p:txBody>
      </p:sp>
      <p:grpSp>
        <p:nvGrpSpPr>
          <p:cNvPr id="5" name="Group 5">
            <a:extLst>
              <a:ext uri="{FF2B5EF4-FFF2-40B4-BE49-F238E27FC236}">
                <a16:creationId xmlns:a16="http://schemas.microsoft.com/office/drawing/2014/main" id="{F886BC02-A932-CF72-8B6D-21AACAECEBCD}"/>
              </a:ext>
            </a:extLst>
          </p:cNvPr>
          <p:cNvGrpSpPr/>
          <p:nvPr/>
        </p:nvGrpSpPr>
        <p:grpSpPr>
          <a:xfrm>
            <a:off x="10432734" y="1893070"/>
            <a:ext cx="4712929" cy="1421148"/>
            <a:chOff x="0" y="0"/>
            <a:chExt cx="6283905" cy="1894864"/>
          </a:xfrm>
        </p:grpSpPr>
        <p:sp>
          <p:nvSpPr>
            <p:cNvPr id="6" name="TextBox 6">
              <a:extLst>
                <a:ext uri="{FF2B5EF4-FFF2-40B4-BE49-F238E27FC236}">
                  <a16:creationId xmlns:a16="http://schemas.microsoft.com/office/drawing/2014/main" id="{2B125D2F-6B3D-3DCE-AC38-F81BD95368C1}"/>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a:extLst>
                <a:ext uri="{FF2B5EF4-FFF2-40B4-BE49-F238E27FC236}">
                  <a16:creationId xmlns:a16="http://schemas.microsoft.com/office/drawing/2014/main" id="{1A2EE927-E9C4-279F-C6B1-3B6BE7E06C46}"/>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a:extLst>
              <a:ext uri="{FF2B5EF4-FFF2-40B4-BE49-F238E27FC236}">
                <a16:creationId xmlns:a16="http://schemas.microsoft.com/office/drawing/2014/main" id="{9C68494C-3D62-109E-9DC4-A22872FC995C}"/>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14" name="TextBox 9">
            <a:extLst>
              <a:ext uri="{FF2B5EF4-FFF2-40B4-BE49-F238E27FC236}">
                <a16:creationId xmlns:a16="http://schemas.microsoft.com/office/drawing/2014/main" id="{884E9468-ABEF-768A-EE6F-D293C773364B}"/>
              </a:ext>
            </a:extLst>
          </p:cNvPr>
          <p:cNvSpPr txBox="1"/>
          <p:nvPr/>
        </p:nvSpPr>
        <p:spPr>
          <a:xfrm>
            <a:off x="-916667" y="-69065"/>
            <a:ext cx="1414264" cy="1494669"/>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17" name="AutoShape 7">
            <a:extLst>
              <a:ext uri="{FF2B5EF4-FFF2-40B4-BE49-F238E27FC236}">
                <a16:creationId xmlns:a16="http://schemas.microsoft.com/office/drawing/2014/main" id="{C7AC2D28-F09F-41C5-27E2-5BED0CE0EEBC}"/>
              </a:ext>
            </a:extLst>
          </p:cNvPr>
          <p:cNvSpPr/>
          <p:nvPr/>
        </p:nvSpPr>
        <p:spPr>
          <a:xfrm>
            <a:off x="6019800" y="1638300"/>
            <a:ext cx="7053924" cy="0"/>
          </a:xfrm>
          <a:prstGeom prst="line">
            <a:avLst/>
          </a:prstGeom>
          <a:ln w="20074" cap="flat">
            <a:solidFill>
              <a:srgbClr val="FFFFFF"/>
            </a:solidFill>
            <a:prstDash val="solid"/>
            <a:headEnd type="none" w="sm" len="sm"/>
            <a:tailEnd type="none" w="sm" len="sm"/>
          </a:ln>
        </p:spPr>
        <p:txBody>
          <a:bodyPr/>
          <a:lstStyle/>
          <a:p>
            <a:endParaRPr lang="en-US" dirty="0"/>
          </a:p>
        </p:txBody>
      </p:sp>
      <p:pic>
        <p:nvPicPr>
          <p:cNvPr id="21" name="Image 20" descr="Une image contenant texte, capture d’écran, Police&#10;&#10;Le contenu généré par l’IA peut être incorrect.">
            <a:extLst>
              <a:ext uri="{FF2B5EF4-FFF2-40B4-BE49-F238E27FC236}">
                <a16:creationId xmlns:a16="http://schemas.microsoft.com/office/drawing/2014/main" id="{4EC2F39D-AB7C-74EF-B403-8059732AFF16}"/>
              </a:ext>
            </a:extLst>
          </p:cNvPr>
          <p:cNvPicPr>
            <a:picLocks noChangeAspect="1"/>
          </p:cNvPicPr>
          <p:nvPr/>
        </p:nvPicPr>
        <p:blipFill>
          <a:blip r:embed="rId3"/>
          <a:srcRect l="234" t="35178" r="5195" b="-1"/>
          <a:stretch>
            <a:fillRect/>
          </a:stretch>
        </p:blipFill>
        <p:spPr>
          <a:xfrm>
            <a:off x="192592" y="6825914"/>
            <a:ext cx="7594010" cy="2024022"/>
          </a:xfrm>
          <a:prstGeom prst="rect">
            <a:avLst/>
          </a:prstGeom>
        </p:spPr>
      </p:pic>
      <p:pic>
        <p:nvPicPr>
          <p:cNvPr id="23" name="Image 22" descr="Une image contenant texte, capture d’écran, Police&#10;&#10;Le contenu généré par l’IA peut être incorrect.">
            <a:extLst>
              <a:ext uri="{FF2B5EF4-FFF2-40B4-BE49-F238E27FC236}">
                <a16:creationId xmlns:a16="http://schemas.microsoft.com/office/drawing/2014/main" id="{C6B44BCC-4CC5-E1B4-013B-0FF3BD7D7502}"/>
              </a:ext>
            </a:extLst>
          </p:cNvPr>
          <p:cNvPicPr>
            <a:picLocks noChangeAspect="1"/>
          </p:cNvPicPr>
          <p:nvPr/>
        </p:nvPicPr>
        <p:blipFill>
          <a:blip r:embed="rId4"/>
          <a:stretch>
            <a:fillRect/>
          </a:stretch>
        </p:blipFill>
        <p:spPr>
          <a:xfrm>
            <a:off x="192592" y="2048069"/>
            <a:ext cx="7583124" cy="4777845"/>
          </a:xfrm>
          <a:prstGeom prst="rect">
            <a:avLst/>
          </a:prstGeom>
        </p:spPr>
      </p:pic>
      <p:sp>
        <p:nvSpPr>
          <p:cNvPr id="31" name="ZoneTexte 30">
            <a:extLst>
              <a:ext uri="{FF2B5EF4-FFF2-40B4-BE49-F238E27FC236}">
                <a16:creationId xmlns:a16="http://schemas.microsoft.com/office/drawing/2014/main" id="{5321AD1C-B387-F2B4-A6E1-30BD3B8C06BB}"/>
              </a:ext>
            </a:extLst>
          </p:cNvPr>
          <p:cNvSpPr txBox="1"/>
          <p:nvPr/>
        </p:nvSpPr>
        <p:spPr>
          <a:xfrm>
            <a:off x="8422481" y="4094452"/>
            <a:ext cx="9865519" cy="1107996"/>
          </a:xfrm>
          <a:prstGeom prst="rect">
            <a:avLst/>
          </a:prstGeom>
          <a:noFill/>
        </p:spPr>
        <p:txBody>
          <a:bodyPr wrap="square">
            <a:spAutoFit/>
          </a:bodyPr>
          <a:lstStyle/>
          <a:p>
            <a:r>
              <a:rPr lang="fr-FR" sz="2200" dirty="0">
                <a:latin typeface="Radley" panose="020B0604020202020204" charset="0"/>
              </a:rPr>
              <a:t>Ce script, quand on clique sur le globe, il fait apparaître la liste </a:t>
            </a:r>
            <a:r>
              <a:rPr lang="fr-FR" sz="2200" b="1" dirty="0">
                <a:latin typeface="Radley" panose="020B0604020202020204" charset="0"/>
              </a:rPr>
              <a:t>Français, Anglais et Arabe</a:t>
            </a:r>
            <a:r>
              <a:rPr lang="fr-FR" sz="2200" dirty="0">
                <a:latin typeface="Radley" panose="020B0604020202020204" charset="0"/>
              </a:rPr>
              <a:t>. Une fois qu'on a choisi, il enregistre la langue sélectionnée et referme proprement le menu.</a:t>
            </a:r>
            <a:endParaRPr lang="en-US" sz="2200" dirty="0">
              <a:latin typeface="Radley" panose="020B0604020202020204" charset="0"/>
            </a:endParaRPr>
          </a:p>
        </p:txBody>
      </p:sp>
      <p:sp>
        <p:nvSpPr>
          <p:cNvPr id="33" name="ZoneTexte 32">
            <a:extLst>
              <a:ext uri="{FF2B5EF4-FFF2-40B4-BE49-F238E27FC236}">
                <a16:creationId xmlns:a16="http://schemas.microsoft.com/office/drawing/2014/main" id="{5C7B3569-A9AC-C994-D3B5-9B3CADF71F24}"/>
              </a:ext>
            </a:extLst>
          </p:cNvPr>
          <p:cNvSpPr txBox="1"/>
          <p:nvPr/>
        </p:nvSpPr>
        <p:spPr>
          <a:xfrm>
            <a:off x="8458200" y="1800279"/>
            <a:ext cx="10185697" cy="1107996"/>
          </a:xfrm>
          <a:prstGeom prst="rect">
            <a:avLst/>
          </a:prstGeom>
          <a:noFill/>
        </p:spPr>
        <p:txBody>
          <a:bodyPr wrap="square">
            <a:spAutoFit/>
          </a:bodyPr>
          <a:lstStyle/>
          <a:p>
            <a:r>
              <a:rPr lang="fr-FR" sz="2200" dirty="0">
                <a:latin typeface="Radley" panose="020B0604020202020204" charset="0"/>
              </a:rPr>
              <a:t>Ce script gère la </a:t>
            </a:r>
            <a:r>
              <a:rPr lang="fr-FR" sz="2200" b="1" dirty="0">
                <a:latin typeface="Radley" panose="020B0604020202020204" charset="0"/>
              </a:rPr>
              <a:t>déconnexion sécurisée</a:t>
            </a:r>
            <a:r>
              <a:rPr lang="fr-FR" sz="2200" dirty="0">
                <a:latin typeface="Radley" panose="020B0604020202020204" charset="0"/>
              </a:rPr>
              <a:t> : il demande une confirmation à l'utilisateur pour éviter les erreurs, puis il </a:t>
            </a:r>
            <a:r>
              <a:rPr lang="fr-FR" sz="2200" b="1" dirty="0">
                <a:latin typeface="Radley" panose="020B0604020202020204" charset="0"/>
              </a:rPr>
              <a:t>efface les accès en mémoire</a:t>
            </a:r>
            <a:r>
              <a:rPr lang="fr-FR" sz="2200" dirty="0">
                <a:latin typeface="Radley" panose="020B0604020202020204" charset="0"/>
              </a:rPr>
              <a:t> avant de renvoyer l'utilisateur vers la page de connexion.</a:t>
            </a:r>
            <a:endParaRPr lang="en-US" sz="2200" dirty="0">
              <a:latin typeface="Radley" panose="020B0604020202020204" charset="0"/>
            </a:endParaRPr>
          </a:p>
        </p:txBody>
      </p:sp>
      <p:grpSp>
        <p:nvGrpSpPr>
          <p:cNvPr id="34" name="Group 7">
            <a:extLst>
              <a:ext uri="{FF2B5EF4-FFF2-40B4-BE49-F238E27FC236}">
                <a16:creationId xmlns:a16="http://schemas.microsoft.com/office/drawing/2014/main" id="{A187F512-4529-D569-0894-46127A248701}"/>
              </a:ext>
            </a:extLst>
          </p:cNvPr>
          <p:cNvGrpSpPr/>
          <p:nvPr/>
        </p:nvGrpSpPr>
        <p:grpSpPr>
          <a:xfrm>
            <a:off x="-1085865" y="-205807"/>
            <a:ext cx="2171730" cy="2205796"/>
            <a:chOff x="0" y="0"/>
            <a:chExt cx="812800" cy="825500"/>
          </a:xfrm>
        </p:grpSpPr>
        <p:sp>
          <p:nvSpPr>
            <p:cNvPr id="35" name="Freeform 8">
              <a:extLst>
                <a:ext uri="{FF2B5EF4-FFF2-40B4-BE49-F238E27FC236}">
                  <a16:creationId xmlns:a16="http://schemas.microsoft.com/office/drawing/2014/main" id="{49B794E4-38D5-584E-6533-ABB380A5A293}"/>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36" name="TextBox 9">
              <a:extLst>
                <a:ext uri="{FF2B5EF4-FFF2-40B4-BE49-F238E27FC236}">
                  <a16:creationId xmlns:a16="http://schemas.microsoft.com/office/drawing/2014/main" id="{9DED9DB2-06E1-2B8D-8CAB-A75106F69DEF}"/>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3" name="Image 2" descr="Une image contenant capture d’écran, texte, Police&#10;&#10;Le contenu généré par l’IA peut être incorrect.">
            <a:extLst>
              <a:ext uri="{FF2B5EF4-FFF2-40B4-BE49-F238E27FC236}">
                <a16:creationId xmlns:a16="http://schemas.microsoft.com/office/drawing/2014/main" id="{1115D8D3-9437-1CE0-6324-3D26C9953FE7}"/>
              </a:ext>
            </a:extLst>
          </p:cNvPr>
          <p:cNvPicPr>
            <a:picLocks noChangeAspect="1"/>
          </p:cNvPicPr>
          <p:nvPr/>
        </p:nvPicPr>
        <p:blipFill>
          <a:blip r:embed="rId5"/>
          <a:stretch>
            <a:fillRect/>
          </a:stretch>
        </p:blipFill>
        <p:spPr>
          <a:xfrm>
            <a:off x="8009338" y="2876095"/>
            <a:ext cx="10192274" cy="1238314"/>
          </a:xfrm>
          <a:prstGeom prst="rect">
            <a:avLst/>
          </a:prstGeom>
        </p:spPr>
      </p:pic>
      <p:pic>
        <p:nvPicPr>
          <p:cNvPr id="10" name="Image 9" descr="Une image contenant capture d’écran, texte, Police&#10;&#10;Le contenu généré par l’IA peut être incorrect.">
            <a:extLst>
              <a:ext uri="{FF2B5EF4-FFF2-40B4-BE49-F238E27FC236}">
                <a16:creationId xmlns:a16="http://schemas.microsoft.com/office/drawing/2014/main" id="{0A89E93D-F45D-F2AA-0F15-06E8C85B7CA1}"/>
              </a:ext>
            </a:extLst>
          </p:cNvPr>
          <p:cNvPicPr>
            <a:picLocks noChangeAspect="1"/>
          </p:cNvPicPr>
          <p:nvPr/>
        </p:nvPicPr>
        <p:blipFill>
          <a:blip r:embed="rId6"/>
          <a:stretch>
            <a:fillRect/>
          </a:stretch>
        </p:blipFill>
        <p:spPr>
          <a:xfrm>
            <a:off x="7945835" y="7775493"/>
            <a:ext cx="10255777" cy="1511378"/>
          </a:xfrm>
          <a:prstGeom prst="rect">
            <a:avLst/>
          </a:prstGeom>
        </p:spPr>
      </p:pic>
      <p:pic>
        <p:nvPicPr>
          <p:cNvPr id="12" name="Image 11" descr="Une image contenant texte, capture d’écran, Police&#10;&#10;Le contenu généré par l’IA peut être incorrect.">
            <a:extLst>
              <a:ext uri="{FF2B5EF4-FFF2-40B4-BE49-F238E27FC236}">
                <a16:creationId xmlns:a16="http://schemas.microsoft.com/office/drawing/2014/main" id="{AC616020-68AD-4E47-4334-83FECEBDDBE6}"/>
              </a:ext>
            </a:extLst>
          </p:cNvPr>
          <p:cNvPicPr>
            <a:picLocks noChangeAspect="1"/>
          </p:cNvPicPr>
          <p:nvPr/>
        </p:nvPicPr>
        <p:blipFill>
          <a:blip r:embed="rId7"/>
          <a:stretch>
            <a:fillRect/>
          </a:stretch>
        </p:blipFill>
        <p:spPr>
          <a:xfrm>
            <a:off x="8009338" y="5247697"/>
            <a:ext cx="10192274" cy="2400423"/>
          </a:xfrm>
          <a:prstGeom prst="rect">
            <a:avLst/>
          </a:prstGeom>
        </p:spPr>
      </p:pic>
      <p:sp>
        <p:nvSpPr>
          <p:cNvPr id="15" name="ZoneTexte 14">
            <a:extLst>
              <a:ext uri="{FF2B5EF4-FFF2-40B4-BE49-F238E27FC236}">
                <a16:creationId xmlns:a16="http://schemas.microsoft.com/office/drawing/2014/main" id="{61EEA175-4446-553D-48F5-37723D505088}"/>
              </a:ext>
            </a:extLst>
          </p:cNvPr>
          <p:cNvSpPr txBox="1"/>
          <p:nvPr/>
        </p:nvSpPr>
        <p:spPr>
          <a:xfrm>
            <a:off x="-14516" y="9422554"/>
            <a:ext cx="17845315" cy="769441"/>
          </a:xfrm>
          <a:prstGeom prst="rect">
            <a:avLst/>
          </a:prstGeom>
          <a:noFill/>
        </p:spPr>
        <p:txBody>
          <a:bodyPr wrap="square">
            <a:spAutoFit/>
          </a:bodyPr>
          <a:lstStyle/>
          <a:p>
            <a:pPr algn="ctr"/>
            <a:r>
              <a:rPr lang="fr-FR" sz="2200" dirty="0">
                <a:latin typeface="Radley" panose="020B0604020202020204" charset="0"/>
              </a:rPr>
              <a:t>Ce script récupère le nom de l'utilisateur stocké dans le </a:t>
            </a:r>
            <a:r>
              <a:rPr lang="fr-FR" sz="2200" dirty="0" err="1">
                <a:latin typeface="Radley" panose="020B0604020202020204" charset="0"/>
              </a:rPr>
              <a:t>localStorage</a:t>
            </a:r>
            <a:r>
              <a:rPr lang="fr-FR" sz="2200" dirty="0">
                <a:latin typeface="Radley" panose="020B0604020202020204" charset="0"/>
              </a:rPr>
              <a:t> du navigateur pour l'afficher automatiquement ; on utilise le format JSON pour convertir les données en texte afin que la mémoire du navigateur puisse les conserver.</a:t>
            </a:r>
            <a:endParaRPr lang="en-US" sz="2200" dirty="0">
              <a:latin typeface="Radley" panose="020B0604020202020204" charset="0"/>
            </a:endParaRPr>
          </a:p>
        </p:txBody>
      </p:sp>
    </p:spTree>
    <p:extLst>
      <p:ext uri="{BB962C8B-B14F-4D97-AF65-F5344CB8AC3E}">
        <p14:creationId xmlns:p14="http://schemas.microsoft.com/office/powerpoint/2010/main" val="336885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020999A7-65FC-FFEA-ED65-99BB6394EDB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658F3BF-EF50-90B4-2289-4ACCE40CFFC2}"/>
              </a:ext>
            </a:extLst>
          </p:cNvPr>
          <p:cNvSpPr txBox="1"/>
          <p:nvPr/>
        </p:nvSpPr>
        <p:spPr>
          <a:xfrm>
            <a:off x="2320744" y="396716"/>
            <a:ext cx="14942185" cy="1008931"/>
          </a:xfrm>
          <a:prstGeom prst="rect">
            <a:avLst/>
          </a:prstGeom>
        </p:spPr>
        <p:txBody>
          <a:bodyPr wrap="square" lIns="0" tIns="0" rIns="0" bIns="0" rtlCol="0" anchor="t">
            <a:spAutoFit/>
          </a:bodyPr>
          <a:lstStyle/>
          <a:p>
            <a:pPr lvl="0">
              <a:lnSpc>
                <a:spcPts val="7840"/>
              </a:lnSpc>
              <a:spcBef>
                <a:spcPct val="0"/>
              </a:spcBef>
            </a:pPr>
            <a:r>
              <a:rPr lang="en-US" sz="7000" dirty="0">
                <a:latin typeface="Radley" panose="020B0604020202020204" charset="0"/>
              </a:rPr>
              <a:t>KPI (</a:t>
            </a:r>
            <a:r>
              <a:rPr lang="en-US" sz="7000" dirty="0" err="1">
                <a:latin typeface="Radley" panose="020B0604020202020204" charset="0"/>
              </a:rPr>
              <a:t>Indicateur</a:t>
            </a:r>
            <a:r>
              <a:rPr lang="en-US" sz="7000" b="1" dirty="0">
                <a:latin typeface="Radley" panose="020B0604020202020204" charset="0"/>
              </a:rPr>
              <a:t> </a:t>
            </a:r>
            <a:r>
              <a:rPr lang="en-US" sz="7000" dirty="0">
                <a:latin typeface="Radley" panose="020B0604020202020204" charset="0"/>
              </a:rPr>
              <a:t>Clé de Performance.)</a:t>
            </a:r>
            <a:endParaRPr lang="en-US" sz="7000" dirty="0">
              <a:solidFill>
                <a:srgbClr val="000000"/>
              </a:solidFill>
              <a:latin typeface="Radley" panose="020B0604020202020204" charset="0"/>
              <a:ea typeface="Radley"/>
              <a:cs typeface="Radley"/>
              <a:sym typeface="Radley"/>
            </a:endParaRPr>
          </a:p>
        </p:txBody>
      </p:sp>
      <p:grpSp>
        <p:nvGrpSpPr>
          <p:cNvPr id="5" name="Group 5">
            <a:extLst>
              <a:ext uri="{FF2B5EF4-FFF2-40B4-BE49-F238E27FC236}">
                <a16:creationId xmlns:a16="http://schemas.microsoft.com/office/drawing/2014/main" id="{EB0E4062-D271-A745-C6CF-80E9746A36A5}"/>
              </a:ext>
            </a:extLst>
          </p:cNvPr>
          <p:cNvGrpSpPr/>
          <p:nvPr/>
        </p:nvGrpSpPr>
        <p:grpSpPr>
          <a:xfrm>
            <a:off x="10432734" y="1893070"/>
            <a:ext cx="4712929" cy="1421148"/>
            <a:chOff x="0" y="0"/>
            <a:chExt cx="6283905" cy="1894864"/>
          </a:xfrm>
        </p:grpSpPr>
        <p:sp>
          <p:nvSpPr>
            <p:cNvPr id="6" name="TextBox 6">
              <a:extLst>
                <a:ext uri="{FF2B5EF4-FFF2-40B4-BE49-F238E27FC236}">
                  <a16:creationId xmlns:a16="http://schemas.microsoft.com/office/drawing/2014/main" id="{35286F9C-8B64-A30D-5FB1-E74779DB5645}"/>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a:extLst>
                <a:ext uri="{FF2B5EF4-FFF2-40B4-BE49-F238E27FC236}">
                  <a16:creationId xmlns:a16="http://schemas.microsoft.com/office/drawing/2014/main" id="{786F458D-2549-7F6F-B026-6B0E59CFFF1D}"/>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a:extLst>
              <a:ext uri="{FF2B5EF4-FFF2-40B4-BE49-F238E27FC236}">
                <a16:creationId xmlns:a16="http://schemas.microsoft.com/office/drawing/2014/main" id="{8405BB81-3353-D60A-CF65-806958B01954}"/>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14" name="TextBox 9">
            <a:extLst>
              <a:ext uri="{FF2B5EF4-FFF2-40B4-BE49-F238E27FC236}">
                <a16:creationId xmlns:a16="http://schemas.microsoft.com/office/drawing/2014/main" id="{F49CD344-7724-2D03-BA95-A347AFEEA874}"/>
              </a:ext>
            </a:extLst>
          </p:cNvPr>
          <p:cNvSpPr txBox="1"/>
          <p:nvPr/>
        </p:nvSpPr>
        <p:spPr>
          <a:xfrm>
            <a:off x="-916667" y="-69065"/>
            <a:ext cx="1414264" cy="1494669"/>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17" name="AutoShape 7">
            <a:extLst>
              <a:ext uri="{FF2B5EF4-FFF2-40B4-BE49-F238E27FC236}">
                <a16:creationId xmlns:a16="http://schemas.microsoft.com/office/drawing/2014/main" id="{3575D409-5532-9BDD-F89D-D6CD61906149}"/>
              </a:ext>
            </a:extLst>
          </p:cNvPr>
          <p:cNvSpPr/>
          <p:nvPr/>
        </p:nvSpPr>
        <p:spPr>
          <a:xfrm>
            <a:off x="6019800" y="1638300"/>
            <a:ext cx="7053924" cy="0"/>
          </a:xfrm>
          <a:prstGeom prst="line">
            <a:avLst/>
          </a:prstGeom>
          <a:ln w="20074" cap="flat">
            <a:solidFill>
              <a:srgbClr val="FFFFFF"/>
            </a:solidFill>
            <a:prstDash val="solid"/>
            <a:headEnd type="none" w="sm" len="sm"/>
            <a:tailEnd type="none" w="sm" len="sm"/>
          </a:ln>
        </p:spPr>
        <p:txBody>
          <a:bodyPr/>
          <a:lstStyle/>
          <a:p>
            <a:endParaRPr lang="en-US" dirty="0"/>
          </a:p>
        </p:txBody>
      </p:sp>
      <p:grpSp>
        <p:nvGrpSpPr>
          <p:cNvPr id="34" name="Group 7">
            <a:extLst>
              <a:ext uri="{FF2B5EF4-FFF2-40B4-BE49-F238E27FC236}">
                <a16:creationId xmlns:a16="http://schemas.microsoft.com/office/drawing/2014/main" id="{2549EB55-EE21-DC31-2AE0-96F24769CBF3}"/>
              </a:ext>
            </a:extLst>
          </p:cNvPr>
          <p:cNvGrpSpPr/>
          <p:nvPr/>
        </p:nvGrpSpPr>
        <p:grpSpPr>
          <a:xfrm>
            <a:off x="-1085865" y="-205807"/>
            <a:ext cx="2171730" cy="2205796"/>
            <a:chOff x="0" y="0"/>
            <a:chExt cx="812800" cy="825500"/>
          </a:xfrm>
        </p:grpSpPr>
        <p:sp>
          <p:nvSpPr>
            <p:cNvPr id="35" name="Freeform 8">
              <a:extLst>
                <a:ext uri="{FF2B5EF4-FFF2-40B4-BE49-F238E27FC236}">
                  <a16:creationId xmlns:a16="http://schemas.microsoft.com/office/drawing/2014/main" id="{A3DF50F3-7B17-52F1-B84D-5ED4BF318B50}"/>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36" name="TextBox 9">
              <a:extLst>
                <a:ext uri="{FF2B5EF4-FFF2-40B4-BE49-F238E27FC236}">
                  <a16:creationId xmlns:a16="http://schemas.microsoft.com/office/drawing/2014/main" id="{A1096C01-2C5E-1F5C-17AF-71F73C530556}"/>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13" name="Image 12">
            <a:extLst>
              <a:ext uri="{FF2B5EF4-FFF2-40B4-BE49-F238E27FC236}">
                <a16:creationId xmlns:a16="http://schemas.microsoft.com/office/drawing/2014/main" id="{FA531901-73F9-19E7-00C3-6720C75DE17E}"/>
              </a:ext>
            </a:extLst>
          </p:cNvPr>
          <p:cNvPicPr>
            <a:picLocks noChangeAspect="1"/>
          </p:cNvPicPr>
          <p:nvPr/>
        </p:nvPicPr>
        <p:blipFill>
          <a:blip r:embed="rId3"/>
          <a:srcRect r="24291"/>
          <a:stretch>
            <a:fillRect/>
          </a:stretch>
        </p:blipFill>
        <p:spPr>
          <a:xfrm>
            <a:off x="9108833" y="3120357"/>
            <a:ext cx="7766535" cy="1143059"/>
          </a:xfrm>
          <a:prstGeom prst="rect">
            <a:avLst/>
          </a:prstGeom>
        </p:spPr>
      </p:pic>
      <p:pic>
        <p:nvPicPr>
          <p:cNvPr id="18" name="Image 17" descr="Une image contenant texte, capture d’écran, Police&#10;&#10;Le contenu généré par l’IA peut être incorrect.">
            <a:extLst>
              <a:ext uri="{FF2B5EF4-FFF2-40B4-BE49-F238E27FC236}">
                <a16:creationId xmlns:a16="http://schemas.microsoft.com/office/drawing/2014/main" id="{1C281BEF-CC7E-05D2-3149-BE2229D0F610}"/>
              </a:ext>
            </a:extLst>
          </p:cNvPr>
          <p:cNvPicPr>
            <a:picLocks noChangeAspect="1"/>
          </p:cNvPicPr>
          <p:nvPr/>
        </p:nvPicPr>
        <p:blipFill>
          <a:blip r:embed="rId4"/>
          <a:srcRect r="18132"/>
          <a:stretch>
            <a:fillRect/>
          </a:stretch>
        </p:blipFill>
        <p:spPr>
          <a:xfrm>
            <a:off x="9108832" y="4159646"/>
            <a:ext cx="7766536" cy="3035456"/>
          </a:xfrm>
          <a:prstGeom prst="rect">
            <a:avLst/>
          </a:prstGeom>
        </p:spPr>
      </p:pic>
      <p:sp>
        <p:nvSpPr>
          <p:cNvPr id="20" name="ZoneTexte 19">
            <a:extLst>
              <a:ext uri="{FF2B5EF4-FFF2-40B4-BE49-F238E27FC236}">
                <a16:creationId xmlns:a16="http://schemas.microsoft.com/office/drawing/2014/main" id="{F0F40402-2F25-C7EC-EAA6-8D95B496CD5C}"/>
              </a:ext>
            </a:extLst>
          </p:cNvPr>
          <p:cNvSpPr txBox="1"/>
          <p:nvPr/>
        </p:nvSpPr>
        <p:spPr>
          <a:xfrm>
            <a:off x="7696200" y="1693636"/>
            <a:ext cx="10591800" cy="1446550"/>
          </a:xfrm>
          <a:prstGeom prst="rect">
            <a:avLst/>
          </a:prstGeom>
          <a:noFill/>
        </p:spPr>
        <p:txBody>
          <a:bodyPr wrap="square">
            <a:spAutoFit/>
          </a:bodyPr>
          <a:lstStyle/>
          <a:p>
            <a:pPr algn="ctr"/>
            <a:r>
              <a:rPr lang="fr-FR" sz="2200" dirty="0">
                <a:latin typeface="Radley" panose="020B0604020202020204" charset="0"/>
              </a:rPr>
              <a:t>Ce code permet de connecter mes données à mon interface : il va chercher les cases vides sur la page, calcule les chiffres de la bibliothèque (comme le nombre de livres ou d'adhérents), et les affiche automatiquement pour que le tableau de bord soit toujours à jour.</a:t>
            </a:r>
            <a:endParaRPr lang="en-US" sz="2200" dirty="0">
              <a:latin typeface="Radley" panose="020B0604020202020204" charset="0"/>
            </a:endParaRPr>
          </a:p>
        </p:txBody>
      </p:sp>
      <p:pic>
        <p:nvPicPr>
          <p:cNvPr id="24" name="Image 23" descr="Une image contenant texte, capture d’écran, Police, logiciel&#10;&#10;Le contenu généré par l’IA peut être incorrect.">
            <a:extLst>
              <a:ext uri="{FF2B5EF4-FFF2-40B4-BE49-F238E27FC236}">
                <a16:creationId xmlns:a16="http://schemas.microsoft.com/office/drawing/2014/main" id="{E43D8655-2887-2035-17C3-CFDCE1A24EB3}"/>
              </a:ext>
            </a:extLst>
          </p:cNvPr>
          <p:cNvPicPr>
            <a:picLocks noChangeAspect="1"/>
          </p:cNvPicPr>
          <p:nvPr/>
        </p:nvPicPr>
        <p:blipFill>
          <a:blip r:embed="rId5"/>
          <a:srcRect r="4838"/>
          <a:stretch>
            <a:fillRect/>
          </a:stretch>
        </p:blipFill>
        <p:spPr>
          <a:xfrm>
            <a:off x="9108831" y="7195102"/>
            <a:ext cx="7766537" cy="2140060"/>
          </a:xfrm>
          <a:prstGeom prst="rect">
            <a:avLst/>
          </a:prstGeom>
        </p:spPr>
      </p:pic>
      <p:pic>
        <p:nvPicPr>
          <p:cNvPr id="26" name="Image 25" descr="Une image contenant texte, capture d’écran, Police&#10;&#10;Le contenu généré par l’IA peut être incorrect.">
            <a:extLst>
              <a:ext uri="{FF2B5EF4-FFF2-40B4-BE49-F238E27FC236}">
                <a16:creationId xmlns:a16="http://schemas.microsoft.com/office/drawing/2014/main" id="{380A9B52-6495-EE5C-07C7-10B85BDD0398}"/>
              </a:ext>
            </a:extLst>
          </p:cNvPr>
          <p:cNvPicPr>
            <a:picLocks noChangeAspect="1"/>
          </p:cNvPicPr>
          <p:nvPr/>
        </p:nvPicPr>
        <p:blipFill>
          <a:blip r:embed="rId6"/>
          <a:stretch>
            <a:fillRect/>
          </a:stretch>
        </p:blipFill>
        <p:spPr>
          <a:xfrm>
            <a:off x="339779" y="7141124"/>
            <a:ext cx="7247472" cy="2248016"/>
          </a:xfrm>
          <a:prstGeom prst="rect">
            <a:avLst/>
          </a:prstGeom>
        </p:spPr>
      </p:pic>
      <p:pic>
        <p:nvPicPr>
          <p:cNvPr id="28" name="Image 27" descr="Une image contenant texte, capture d’écran&#10;&#10;Le contenu généré par l’IA peut être incorrect.">
            <a:extLst>
              <a:ext uri="{FF2B5EF4-FFF2-40B4-BE49-F238E27FC236}">
                <a16:creationId xmlns:a16="http://schemas.microsoft.com/office/drawing/2014/main" id="{F00FAB83-A7D3-CD16-D667-318577C6E10E}"/>
              </a:ext>
            </a:extLst>
          </p:cNvPr>
          <p:cNvPicPr>
            <a:picLocks noChangeAspect="1"/>
          </p:cNvPicPr>
          <p:nvPr/>
        </p:nvPicPr>
        <p:blipFill>
          <a:blip r:embed="rId7"/>
          <a:srcRect r="15083"/>
          <a:stretch>
            <a:fillRect/>
          </a:stretch>
        </p:blipFill>
        <p:spPr>
          <a:xfrm>
            <a:off x="339779" y="2740348"/>
            <a:ext cx="7247472" cy="4400776"/>
          </a:xfrm>
          <a:prstGeom prst="rect">
            <a:avLst/>
          </a:prstGeom>
        </p:spPr>
      </p:pic>
    </p:spTree>
    <p:extLst>
      <p:ext uri="{BB962C8B-B14F-4D97-AF65-F5344CB8AC3E}">
        <p14:creationId xmlns:p14="http://schemas.microsoft.com/office/powerpoint/2010/main" val="409006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EADD"/>
        </a:solidFill>
        <a:effectLst/>
      </p:bgPr>
    </p:bg>
    <p:spTree>
      <p:nvGrpSpPr>
        <p:cNvPr id="1" name="">
          <a:extLst>
            <a:ext uri="{FF2B5EF4-FFF2-40B4-BE49-F238E27FC236}">
              <a16:creationId xmlns:a16="http://schemas.microsoft.com/office/drawing/2014/main" id="{545BCB62-3DB4-27F7-B5A9-5E091AAEFC1A}"/>
            </a:ext>
          </a:extLst>
        </p:cNvPr>
        <p:cNvGrpSpPr/>
        <p:nvPr/>
      </p:nvGrpSpPr>
      <p:grpSpPr>
        <a:xfrm>
          <a:off x="0" y="0"/>
          <a:ext cx="0" cy="0"/>
          <a:chOff x="0" y="0"/>
          <a:chExt cx="0" cy="0"/>
        </a:xfrm>
      </p:grpSpPr>
      <p:pic>
        <p:nvPicPr>
          <p:cNvPr id="9" name="Image 8" descr="Une image contenant texte, capture d’écran, Police, Tracé&#10;&#10;Le contenu généré par l’IA peut être incorrect.">
            <a:extLst>
              <a:ext uri="{FF2B5EF4-FFF2-40B4-BE49-F238E27FC236}">
                <a16:creationId xmlns:a16="http://schemas.microsoft.com/office/drawing/2014/main" id="{8CAA4F72-F153-A881-2ED9-8D87DE07879C}"/>
              </a:ext>
            </a:extLst>
          </p:cNvPr>
          <p:cNvPicPr>
            <a:picLocks noChangeAspect="1"/>
          </p:cNvPicPr>
          <p:nvPr/>
        </p:nvPicPr>
        <p:blipFill>
          <a:blip r:embed="rId3"/>
          <a:srcRect l="1732" r="2246"/>
          <a:stretch>
            <a:fillRect/>
          </a:stretch>
        </p:blipFill>
        <p:spPr>
          <a:xfrm>
            <a:off x="1724141" y="4498427"/>
            <a:ext cx="14839718" cy="5715000"/>
          </a:xfrm>
          <a:prstGeom prst="rect">
            <a:avLst/>
          </a:prstGeom>
        </p:spPr>
      </p:pic>
      <p:grpSp>
        <p:nvGrpSpPr>
          <p:cNvPr id="5" name="Group 5">
            <a:extLst>
              <a:ext uri="{FF2B5EF4-FFF2-40B4-BE49-F238E27FC236}">
                <a16:creationId xmlns:a16="http://schemas.microsoft.com/office/drawing/2014/main" id="{9B770D71-7106-DC86-1AC4-BB4112B84D11}"/>
              </a:ext>
            </a:extLst>
          </p:cNvPr>
          <p:cNvGrpSpPr/>
          <p:nvPr/>
        </p:nvGrpSpPr>
        <p:grpSpPr>
          <a:xfrm>
            <a:off x="10432734" y="1893070"/>
            <a:ext cx="4712929" cy="1421148"/>
            <a:chOff x="0" y="0"/>
            <a:chExt cx="6283905" cy="1894864"/>
          </a:xfrm>
        </p:grpSpPr>
        <p:sp>
          <p:nvSpPr>
            <p:cNvPr id="6" name="TextBox 6">
              <a:extLst>
                <a:ext uri="{FF2B5EF4-FFF2-40B4-BE49-F238E27FC236}">
                  <a16:creationId xmlns:a16="http://schemas.microsoft.com/office/drawing/2014/main" id="{AD01E743-D4DB-DB98-05D5-68169AE6707F}"/>
                </a:ext>
              </a:extLst>
            </p:cNvPr>
            <p:cNvSpPr txBox="1"/>
            <p:nvPr/>
          </p:nvSpPr>
          <p:spPr>
            <a:xfrm>
              <a:off x="0" y="1193789"/>
              <a:ext cx="6283905" cy="701075"/>
            </a:xfrm>
            <a:prstGeom prst="rect">
              <a:avLst/>
            </a:prstGeom>
          </p:spPr>
          <p:txBody>
            <a:bodyPr lIns="0" tIns="0" rIns="0" bIns="0" rtlCol="0" anchor="t">
              <a:spAutoFit/>
            </a:bodyPr>
            <a:lstStyle/>
            <a:p>
              <a:pPr marL="0" lvl="0" indent="0" algn="l">
                <a:lnSpc>
                  <a:spcPts val="4128"/>
                </a:lnSpc>
              </a:pPr>
              <a:endParaRPr/>
            </a:p>
          </p:txBody>
        </p:sp>
        <p:sp>
          <p:nvSpPr>
            <p:cNvPr id="7" name="TextBox 7">
              <a:extLst>
                <a:ext uri="{FF2B5EF4-FFF2-40B4-BE49-F238E27FC236}">
                  <a16:creationId xmlns:a16="http://schemas.microsoft.com/office/drawing/2014/main" id="{294CCDC1-A5F9-129B-AC5D-B3D4528AE415}"/>
                </a:ext>
              </a:extLst>
            </p:cNvPr>
            <p:cNvSpPr txBox="1"/>
            <p:nvPr/>
          </p:nvSpPr>
          <p:spPr>
            <a:xfrm>
              <a:off x="0" y="-76200"/>
              <a:ext cx="6283905" cy="841904"/>
            </a:xfrm>
            <a:prstGeom prst="rect">
              <a:avLst/>
            </a:prstGeom>
          </p:spPr>
          <p:txBody>
            <a:bodyPr lIns="0" tIns="0" rIns="0" bIns="0" rtlCol="0" anchor="t">
              <a:spAutoFit/>
            </a:bodyPr>
            <a:lstStyle/>
            <a:p>
              <a:pPr marL="0" lvl="0" indent="0" algn="l">
                <a:lnSpc>
                  <a:spcPts val="5333"/>
                </a:lnSpc>
                <a:spcBef>
                  <a:spcPct val="0"/>
                </a:spcBef>
              </a:pPr>
              <a:endParaRPr/>
            </a:p>
          </p:txBody>
        </p:sp>
      </p:grpSp>
      <p:sp>
        <p:nvSpPr>
          <p:cNvPr id="8" name="TextBox 8">
            <a:extLst>
              <a:ext uri="{FF2B5EF4-FFF2-40B4-BE49-F238E27FC236}">
                <a16:creationId xmlns:a16="http://schemas.microsoft.com/office/drawing/2014/main" id="{A448BB9F-DD0B-4DDB-5DAA-A07A36B5A080}"/>
              </a:ext>
            </a:extLst>
          </p:cNvPr>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pic>
        <p:nvPicPr>
          <p:cNvPr id="4" name="Image 3" descr="Une image contenant texte, logiciel, Icône d’ordinateur, Système d’exploitation&#10;&#10;Le contenu généré par l’IA peut être incorrect.">
            <a:extLst>
              <a:ext uri="{FF2B5EF4-FFF2-40B4-BE49-F238E27FC236}">
                <a16:creationId xmlns:a16="http://schemas.microsoft.com/office/drawing/2014/main" id="{8917853A-AEF7-7351-D0F1-2A50877F4ADB}"/>
              </a:ext>
            </a:extLst>
          </p:cNvPr>
          <p:cNvPicPr>
            <a:picLocks noChangeAspect="1"/>
          </p:cNvPicPr>
          <p:nvPr/>
        </p:nvPicPr>
        <p:blipFill>
          <a:blip r:embed="rId4"/>
          <a:srcRect l="20147" r="1706" b="9432"/>
          <a:stretch>
            <a:fillRect/>
          </a:stretch>
        </p:blipFill>
        <p:spPr>
          <a:xfrm>
            <a:off x="1724141" y="73573"/>
            <a:ext cx="14839718" cy="5374727"/>
          </a:xfrm>
          <a:prstGeom prst="rect">
            <a:avLst/>
          </a:prstGeom>
        </p:spPr>
      </p:pic>
      <p:grpSp>
        <p:nvGrpSpPr>
          <p:cNvPr id="10" name="Group 7">
            <a:extLst>
              <a:ext uri="{FF2B5EF4-FFF2-40B4-BE49-F238E27FC236}">
                <a16:creationId xmlns:a16="http://schemas.microsoft.com/office/drawing/2014/main" id="{51E58F0E-0576-D315-FB8A-87C0E8BEDBE8}"/>
              </a:ext>
            </a:extLst>
          </p:cNvPr>
          <p:cNvGrpSpPr/>
          <p:nvPr/>
        </p:nvGrpSpPr>
        <p:grpSpPr>
          <a:xfrm>
            <a:off x="-1085865" y="-205807"/>
            <a:ext cx="2171730" cy="2205796"/>
            <a:chOff x="0" y="0"/>
            <a:chExt cx="812800" cy="825500"/>
          </a:xfrm>
        </p:grpSpPr>
        <p:sp>
          <p:nvSpPr>
            <p:cNvPr id="11" name="Freeform 8">
              <a:extLst>
                <a:ext uri="{FF2B5EF4-FFF2-40B4-BE49-F238E27FC236}">
                  <a16:creationId xmlns:a16="http://schemas.microsoft.com/office/drawing/2014/main" id="{404EE0C0-DC2D-038D-39BF-FF4BC1DE602D}"/>
                </a:ext>
              </a:extLst>
            </p:cNvPr>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FFFFFF"/>
            </a:solidFill>
          </p:spPr>
          <p:txBody>
            <a:bodyPr/>
            <a:lstStyle/>
            <a:p>
              <a:endParaRPr lang="en-US"/>
            </a:p>
          </p:txBody>
        </p:sp>
        <p:sp>
          <p:nvSpPr>
            <p:cNvPr id="12" name="TextBox 9">
              <a:extLst>
                <a:ext uri="{FF2B5EF4-FFF2-40B4-BE49-F238E27FC236}">
                  <a16:creationId xmlns:a16="http://schemas.microsoft.com/office/drawing/2014/main" id="{9D2EB872-4A42-94F9-7235-491CCBEAE32F}"/>
                </a:ext>
              </a:extLst>
            </p:cNvPr>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extLst>
      <p:ext uri="{BB962C8B-B14F-4D97-AF65-F5344CB8AC3E}">
        <p14:creationId xmlns:p14="http://schemas.microsoft.com/office/powerpoint/2010/main" val="104735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2639</TotalTime>
  <Words>1043</Words>
  <Application>Microsoft Office PowerPoint</Application>
  <PresentationFormat>Personnalisé</PresentationFormat>
  <Paragraphs>118</Paragraphs>
  <Slides>18</Slides>
  <Notes>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Carlito</vt:lpstr>
      <vt:lpstr>Calibri</vt:lpstr>
      <vt:lpstr>Arial</vt:lpstr>
      <vt:lpstr>Aptos</vt:lpstr>
      <vt:lpstr>Open Sans</vt:lpstr>
      <vt:lpstr>Radley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 Library Website</dc:title>
  <dc:creator>123</dc:creator>
  <dc:description>Présentation - Library Website</dc:description>
  <cp:lastModifiedBy>sara rarra</cp:lastModifiedBy>
  <cp:revision>6</cp:revision>
  <dcterms:created xsi:type="dcterms:W3CDTF">2006-08-16T00:00:00Z</dcterms:created>
  <dcterms:modified xsi:type="dcterms:W3CDTF">2026-01-11T23:05:21Z</dcterms:modified>
  <dc:identifier>DAG9dAimWSw</dc:identifier>
</cp:coreProperties>
</file>